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7" r:id="rId1"/>
  </p:sldMasterIdLst>
  <p:notesMasterIdLst>
    <p:notesMasterId r:id="rId16"/>
  </p:notesMasterIdLst>
  <p:sldIdLst>
    <p:sldId id="413" r:id="rId2"/>
    <p:sldId id="426" r:id="rId3"/>
    <p:sldId id="407" r:id="rId4"/>
    <p:sldId id="418" r:id="rId5"/>
    <p:sldId id="425" r:id="rId6"/>
    <p:sldId id="419" r:id="rId7"/>
    <p:sldId id="420" r:id="rId8"/>
    <p:sldId id="421" r:id="rId9"/>
    <p:sldId id="422" r:id="rId10"/>
    <p:sldId id="428" r:id="rId11"/>
    <p:sldId id="417" r:id="rId12"/>
    <p:sldId id="423" r:id="rId13"/>
    <p:sldId id="424" r:id="rId14"/>
    <p:sldId id="412" r:id="rId15"/>
  </p:sldIdLst>
  <p:sldSz cx="9144000" cy="6858000" type="screen4x3"/>
  <p:notesSz cx="6858000" cy="9144000"/>
  <p:embeddedFontLst>
    <p:embeddedFont>
      <p:font typeface="Brandon Grotesque Black" panose="020B0A03020203060202" charset="0"/>
      <p:bold r:id="rId17"/>
      <p:italic r:id="rId18"/>
      <p:boldItalic r:id="rId19"/>
    </p:embeddedFont>
    <p:embeddedFont>
      <p:font typeface="Brandon Grotesque Bold" panose="020B0803020203060202" charset="0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Extrabold" panose="020B0906030804020204" pitchFamily="34" charset="0"/>
      <p:bold r:id="rId31"/>
      <p:italic r:id="rId32"/>
      <p:boldItalic r:id="rId33"/>
    </p:embeddedFont>
    <p:embeddedFont>
      <p:font typeface="Open Sans Extrabold" panose="020B0906030804020204" pitchFamily="34" charset="0"/>
      <p:bold r:id="rId31"/>
      <p:italic r:id="rId32"/>
      <p:boldItalic r:id="rId33"/>
    </p:embeddedFont>
    <p:embeddedFont>
      <p:font typeface="Open Sans Light" panose="020B030603050402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006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27"/>
  </p:normalViewPr>
  <p:slideViewPr>
    <p:cSldViewPr snapToGrid="0">
      <p:cViewPr varScale="1">
        <p:scale>
          <a:sx n="90" d="100"/>
          <a:sy n="90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PTBenefits@bac.Lockton.com" TargetMode="External"/><Relationship Id="rId1" Type="http://schemas.openxmlformats.org/officeDocument/2006/relationships/hyperlink" Target="https://ptsolutions.mybenefitport.com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PTBenefits@bac.Lockton.com" TargetMode="External"/><Relationship Id="rId1" Type="http://schemas.openxmlformats.org/officeDocument/2006/relationships/hyperlink" Target="https://ptsolutions.mybenefitport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E4740-0B5F-4684-A2E6-4AB25611439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C11A85-A0B8-4BDF-AC8B-D28C7D758F28}">
      <dgm:prSet/>
      <dgm:spPr/>
      <dgm:t>
        <a:bodyPr/>
        <a:lstStyle/>
        <a:p>
          <a:r>
            <a:rPr lang="en-US"/>
            <a:t>Benefits At a Glance</a:t>
          </a:r>
        </a:p>
      </dgm:t>
    </dgm:pt>
    <dgm:pt modelId="{19831C0E-2943-4447-B872-7AA6275C1B14}" type="parTrans" cxnId="{F3AA9EBB-E1E1-4B77-82FF-62FCE842D9A6}">
      <dgm:prSet/>
      <dgm:spPr/>
      <dgm:t>
        <a:bodyPr/>
        <a:lstStyle/>
        <a:p>
          <a:endParaRPr lang="en-US"/>
        </a:p>
      </dgm:t>
    </dgm:pt>
    <dgm:pt modelId="{168FD792-4A41-4B02-9910-23188968A8A2}" type="sibTrans" cxnId="{F3AA9EBB-E1E1-4B77-82FF-62FCE842D9A6}">
      <dgm:prSet/>
      <dgm:spPr/>
      <dgm:t>
        <a:bodyPr/>
        <a:lstStyle/>
        <a:p>
          <a:endParaRPr lang="en-US"/>
        </a:p>
      </dgm:t>
    </dgm:pt>
    <dgm:pt modelId="{400898F3-1B74-4E38-8BCB-297149221DA3}">
      <dgm:prSet/>
      <dgm:spPr/>
      <dgm:t>
        <a:bodyPr/>
        <a:lstStyle/>
        <a:p>
          <a:r>
            <a:rPr lang="en-US"/>
            <a:t>PT Solutions Benefits website tour</a:t>
          </a:r>
        </a:p>
      </dgm:t>
    </dgm:pt>
    <dgm:pt modelId="{0FF75CD1-750B-4C4F-A42A-34187A24292E}" type="parTrans" cxnId="{745C8CBC-94A0-4122-9247-6540BA1B3999}">
      <dgm:prSet/>
      <dgm:spPr/>
      <dgm:t>
        <a:bodyPr/>
        <a:lstStyle/>
        <a:p>
          <a:endParaRPr lang="en-US"/>
        </a:p>
      </dgm:t>
    </dgm:pt>
    <dgm:pt modelId="{0AC35C0D-97BF-4F4C-A118-96A4DE2DB4A9}" type="sibTrans" cxnId="{745C8CBC-94A0-4122-9247-6540BA1B3999}">
      <dgm:prSet/>
      <dgm:spPr/>
      <dgm:t>
        <a:bodyPr/>
        <a:lstStyle/>
        <a:p>
          <a:endParaRPr lang="en-US"/>
        </a:p>
      </dgm:t>
    </dgm:pt>
    <dgm:pt modelId="{B1D936F0-706E-4825-AA98-F9688AA3AEB2}">
      <dgm:prSet/>
      <dgm:spPr/>
      <dgm:t>
        <a:bodyPr/>
        <a:lstStyle/>
        <a:p>
          <a:r>
            <a:rPr lang="en-US" dirty="0"/>
            <a:t>PTS / </a:t>
          </a:r>
          <a:r>
            <a:rPr lang="en-US" dirty="0" err="1"/>
            <a:t>ActivePro</a:t>
          </a:r>
          <a:r>
            <a:rPr lang="en-US" dirty="0"/>
            <a:t> Medical and Dental side-by-side overview</a:t>
          </a:r>
        </a:p>
      </dgm:t>
    </dgm:pt>
    <dgm:pt modelId="{EE6B8C33-4B30-4B3B-BC76-433733EE9EAC}" type="parTrans" cxnId="{61201D5B-6117-48A7-B20E-C19DEF99FCA1}">
      <dgm:prSet/>
      <dgm:spPr/>
      <dgm:t>
        <a:bodyPr/>
        <a:lstStyle/>
        <a:p>
          <a:endParaRPr lang="en-US"/>
        </a:p>
      </dgm:t>
    </dgm:pt>
    <dgm:pt modelId="{3F9C45EC-F3E0-41A0-BD86-B9C228BE7980}" type="sibTrans" cxnId="{61201D5B-6117-48A7-B20E-C19DEF99FCA1}">
      <dgm:prSet/>
      <dgm:spPr/>
      <dgm:t>
        <a:bodyPr/>
        <a:lstStyle/>
        <a:p>
          <a:endParaRPr lang="en-US"/>
        </a:p>
      </dgm:t>
    </dgm:pt>
    <dgm:pt modelId="{5AE2526B-BFE1-45E4-9C40-2EB8B2F06CC7}">
      <dgm:prSet/>
      <dgm:spPr/>
      <dgm:t>
        <a:bodyPr/>
        <a:lstStyle/>
        <a:p>
          <a:r>
            <a:rPr lang="en-US" dirty="0"/>
            <a:t>Q&amp;A support</a:t>
          </a:r>
        </a:p>
      </dgm:t>
    </dgm:pt>
    <dgm:pt modelId="{66DAF603-2D4C-448F-810E-612671CD273B}" type="parTrans" cxnId="{10E4F63F-BC40-4C8E-A62A-16DAD9433EF0}">
      <dgm:prSet/>
      <dgm:spPr/>
      <dgm:t>
        <a:bodyPr/>
        <a:lstStyle/>
        <a:p>
          <a:endParaRPr lang="en-US"/>
        </a:p>
      </dgm:t>
    </dgm:pt>
    <dgm:pt modelId="{4628EAB0-07C1-4370-9037-2686A9B8AC8A}" type="sibTrans" cxnId="{10E4F63F-BC40-4C8E-A62A-16DAD9433EF0}">
      <dgm:prSet/>
      <dgm:spPr/>
      <dgm:t>
        <a:bodyPr/>
        <a:lstStyle/>
        <a:p>
          <a:endParaRPr lang="en-US"/>
        </a:p>
      </dgm:t>
    </dgm:pt>
    <dgm:pt modelId="{FE54E502-2A34-42B9-8400-BD2698B6FA03}">
      <dgm:prSet/>
      <dgm:spPr/>
      <dgm:t>
        <a:bodyPr/>
        <a:lstStyle/>
        <a:p>
          <a:r>
            <a:rPr lang="en-US"/>
            <a:t>FAQ review</a:t>
          </a:r>
        </a:p>
      </dgm:t>
    </dgm:pt>
    <dgm:pt modelId="{3DE9FCD3-D36B-4C0C-A473-AEA290ED2BCC}" type="parTrans" cxnId="{F46F2CC8-B270-47B5-A132-BECE871E7B76}">
      <dgm:prSet/>
      <dgm:spPr/>
      <dgm:t>
        <a:bodyPr/>
        <a:lstStyle/>
        <a:p>
          <a:endParaRPr lang="en-US"/>
        </a:p>
      </dgm:t>
    </dgm:pt>
    <dgm:pt modelId="{016D66F6-885A-471B-8F74-78AC5F78BF84}" type="sibTrans" cxnId="{F46F2CC8-B270-47B5-A132-BECE871E7B76}">
      <dgm:prSet/>
      <dgm:spPr/>
      <dgm:t>
        <a:bodyPr/>
        <a:lstStyle/>
        <a:p>
          <a:endParaRPr lang="en-US"/>
        </a:p>
      </dgm:t>
    </dgm:pt>
    <dgm:pt modelId="{0BC4A2B7-1632-453D-AFF1-54E21C69D9A9}" type="pres">
      <dgm:prSet presAssocID="{BEEE4740-0B5F-4684-A2E6-4AB256114397}" presName="root" presStyleCnt="0">
        <dgm:presLayoutVars>
          <dgm:dir/>
          <dgm:resizeHandles val="exact"/>
        </dgm:presLayoutVars>
      </dgm:prSet>
      <dgm:spPr/>
    </dgm:pt>
    <dgm:pt modelId="{2EA97B14-8709-4154-AE04-8017306E85E6}" type="pres">
      <dgm:prSet presAssocID="{DCC11A85-A0B8-4BDF-AC8B-D28C7D758F28}" presName="compNode" presStyleCnt="0"/>
      <dgm:spPr/>
    </dgm:pt>
    <dgm:pt modelId="{9A180370-7DC9-499A-B68C-46CD86977F5F}" type="pres">
      <dgm:prSet presAssocID="{DCC11A85-A0B8-4BDF-AC8B-D28C7D758F28}" presName="bgRect" presStyleLbl="bgShp" presStyleIdx="0" presStyleCnt="5"/>
      <dgm:spPr/>
    </dgm:pt>
    <dgm:pt modelId="{3BF9E26C-F5D0-4DDF-8DC9-18AD7C756214}" type="pres">
      <dgm:prSet presAssocID="{DCC11A85-A0B8-4BDF-AC8B-D28C7D758F2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1E53584-65B5-4140-A813-236E1D967D8E}" type="pres">
      <dgm:prSet presAssocID="{DCC11A85-A0B8-4BDF-AC8B-D28C7D758F28}" presName="spaceRect" presStyleCnt="0"/>
      <dgm:spPr/>
    </dgm:pt>
    <dgm:pt modelId="{48A444D1-D83D-403E-913B-E7EAEECB96A3}" type="pres">
      <dgm:prSet presAssocID="{DCC11A85-A0B8-4BDF-AC8B-D28C7D758F28}" presName="parTx" presStyleLbl="revTx" presStyleIdx="0" presStyleCnt="5">
        <dgm:presLayoutVars>
          <dgm:chMax val="0"/>
          <dgm:chPref val="0"/>
        </dgm:presLayoutVars>
      </dgm:prSet>
      <dgm:spPr/>
    </dgm:pt>
    <dgm:pt modelId="{65A7ED4A-7664-4A7F-A10B-6381844ECD7D}" type="pres">
      <dgm:prSet presAssocID="{168FD792-4A41-4B02-9910-23188968A8A2}" presName="sibTrans" presStyleCnt="0"/>
      <dgm:spPr/>
    </dgm:pt>
    <dgm:pt modelId="{012D3F39-6FEB-49C0-9FBD-5A720A054A7B}" type="pres">
      <dgm:prSet presAssocID="{400898F3-1B74-4E38-8BCB-297149221DA3}" presName="compNode" presStyleCnt="0"/>
      <dgm:spPr/>
    </dgm:pt>
    <dgm:pt modelId="{974C7F61-6829-4105-8030-AD7B30A35AEF}" type="pres">
      <dgm:prSet presAssocID="{400898F3-1B74-4E38-8BCB-297149221DA3}" presName="bgRect" presStyleLbl="bgShp" presStyleIdx="1" presStyleCnt="5"/>
      <dgm:spPr/>
    </dgm:pt>
    <dgm:pt modelId="{2C505235-2372-4EA3-B303-E4212FDE9358}" type="pres">
      <dgm:prSet presAssocID="{400898F3-1B74-4E38-8BCB-297149221DA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264BEF1E-FBFA-48C6-B62E-4E92C46B662A}" type="pres">
      <dgm:prSet presAssocID="{400898F3-1B74-4E38-8BCB-297149221DA3}" presName="spaceRect" presStyleCnt="0"/>
      <dgm:spPr/>
    </dgm:pt>
    <dgm:pt modelId="{63731E12-4322-47A1-AD84-EE75EDEEDE62}" type="pres">
      <dgm:prSet presAssocID="{400898F3-1B74-4E38-8BCB-297149221DA3}" presName="parTx" presStyleLbl="revTx" presStyleIdx="1" presStyleCnt="5">
        <dgm:presLayoutVars>
          <dgm:chMax val="0"/>
          <dgm:chPref val="0"/>
        </dgm:presLayoutVars>
      </dgm:prSet>
      <dgm:spPr/>
    </dgm:pt>
    <dgm:pt modelId="{E9323090-97A8-4A05-958B-2AE4E520EE4C}" type="pres">
      <dgm:prSet presAssocID="{0AC35C0D-97BF-4F4C-A118-96A4DE2DB4A9}" presName="sibTrans" presStyleCnt="0"/>
      <dgm:spPr/>
    </dgm:pt>
    <dgm:pt modelId="{77223B62-7542-4C11-A881-086AEC5841EF}" type="pres">
      <dgm:prSet presAssocID="{B1D936F0-706E-4825-AA98-F9688AA3AEB2}" presName="compNode" presStyleCnt="0"/>
      <dgm:spPr/>
    </dgm:pt>
    <dgm:pt modelId="{E7C38FF4-D2D0-42E3-9432-6744B89F2DE6}" type="pres">
      <dgm:prSet presAssocID="{B1D936F0-706E-4825-AA98-F9688AA3AEB2}" presName="bgRect" presStyleLbl="bgShp" presStyleIdx="2" presStyleCnt="5"/>
      <dgm:spPr/>
    </dgm:pt>
    <dgm:pt modelId="{8D0E38F1-F956-4851-A101-30D7136592B2}" type="pres">
      <dgm:prSet presAssocID="{B1D936F0-706E-4825-AA98-F9688AA3AEB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5F476BE7-45DF-45BB-9DD1-E37B960F515A}" type="pres">
      <dgm:prSet presAssocID="{B1D936F0-706E-4825-AA98-F9688AA3AEB2}" presName="spaceRect" presStyleCnt="0"/>
      <dgm:spPr/>
    </dgm:pt>
    <dgm:pt modelId="{CAB08DDF-B817-479B-9EC3-4FC245FE63A4}" type="pres">
      <dgm:prSet presAssocID="{B1D936F0-706E-4825-AA98-F9688AA3AEB2}" presName="parTx" presStyleLbl="revTx" presStyleIdx="2" presStyleCnt="5">
        <dgm:presLayoutVars>
          <dgm:chMax val="0"/>
          <dgm:chPref val="0"/>
        </dgm:presLayoutVars>
      </dgm:prSet>
      <dgm:spPr/>
    </dgm:pt>
    <dgm:pt modelId="{7B2B1399-F5D5-4C87-BDA4-83DD54F1E0D4}" type="pres">
      <dgm:prSet presAssocID="{3F9C45EC-F3E0-41A0-BD86-B9C228BE7980}" presName="sibTrans" presStyleCnt="0"/>
      <dgm:spPr/>
    </dgm:pt>
    <dgm:pt modelId="{CECDB0E1-D2AE-4294-A7E4-805C1A550EFB}" type="pres">
      <dgm:prSet presAssocID="{5AE2526B-BFE1-45E4-9C40-2EB8B2F06CC7}" presName="compNode" presStyleCnt="0"/>
      <dgm:spPr/>
    </dgm:pt>
    <dgm:pt modelId="{214070E8-20C6-4FBA-9726-42052CCD7FD2}" type="pres">
      <dgm:prSet presAssocID="{5AE2526B-BFE1-45E4-9C40-2EB8B2F06CC7}" presName="bgRect" presStyleLbl="bgShp" presStyleIdx="3" presStyleCnt="5"/>
      <dgm:spPr/>
    </dgm:pt>
    <dgm:pt modelId="{710D982E-A84E-450E-94AC-0C86DAEC17A5}" type="pres">
      <dgm:prSet presAssocID="{5AE2526B-BFE1-45E4-9C40-2EB8B2F06C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5D58F8B-D255-4048-B067-64820A57C763}" type="pres">
      <dgm:prSet presAssocID="{5AE2526B-BFE1-45E4-9C40-2EB8B2F06CC7}" presName="spaceRect" presStyleCnt="0"/>
      <dgm:spPr/>
    </dgm:pt>
    <dgm:pt modelId="{D29F3FB8-8DA3-4E0D-A68D-27C928143D24}" type="pres">
      <dgm:prSet presAssocID="{5AE2526B-BFE1-45E4-9C40-2EB8B2F06CC7}" presName="parTx" presStyleLbl="revTx" presStyleIdx="3" presStyleCnt="5">
        <dgm:presLayoutVars>
          <dgm:chMax val="0"/>
          <dgm:chPref val="0"/>
        </dgm:presLayoutVars>
      </dgm:prSet>
      <dgm:spPr/>
    </dgm:pt>
    <dgm:pt modelId="{DF817D5E-AA2D-46C1-BC69-2CDEA2B4CE4D}" type="pres">
      <dgm:prSet presAssocID="{4628EAB0-07C1-4370-9037-2686A9B8AC8A}" presName="sibTrans" presStyleCnt="0"/>
      <dgm:spPr/>
    </dgm:pt>
    <dgm:pt modelId="{4630C1CA-7588-4A26-968F-099140E5B1EE}" type="pres">
      <dgm:prSet presAssocID="{FE54E502-2A34-42B9-8400-BD2698B6FA03}" presName="compNode" presStyleCnt="0"/>
      <dgm:spPr/>
    </dgm:pt>
    <dgm:pt modelId="{B4810F7A-9BA9-4812-869C-E88D0D80BAF7}" type="pres">
      <dgm:prSet presAssocID="{FE54E502-2A34-42B9-8400-BD2698B6FA03}" presName="bgRect" presStyleLbl="bgShp" presStyleIdx="4" presStyleCnt="5"/>
      <dgm:spPr/>
    </dgm:pt>
    <dgm:pt modelId="{E28FE279-BC2E-4144-B27F-034C964069A9}" type="pres">
      <dgm:prSet presAssocID="{FE54E502-2A34-42B9-8400-BD2698B6FA0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050C4A6-7C7B-4FA7-A7A2-8E6A2B705A46}" type="pres">
      <dgm:prSet presAssocID="{FE54E502-2A34-42B9-8400-BD2698B6FA03}" presName="spaceRect" presStyleCnt="0"/>
      <dgm:spPr/>
    </dgm:pt>
    <dgm:pt modelId="{AB3F7DDC-2D36-4EBB-87F9-02CAB6214409}" type="pres">
      <dgm:prSet presAssocID="{FE54E502-2A34-42B9-8400-BD2698B6FA0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15F8E2A-1A16-4836-A50F-9145428C229B}" type="presOf" srcId="{DCC11A85-A0B8-4BDF-AC8B-D28C7D758F28}" destId="{48A444D1-D83D-403E-913B-E7EAEECB96A3}" srcOrd="0" destOrd="0" presId="urn:microsoft.com/office/officeart/2018/2/layout/IconVerticalSolidList"/>
    <dgm:cxn modelId="{A91CF53C-DF1D-4C63-BA81-924A8487E525}" type="presOf" srcId="{400898F3-1B74-4E38-8BCB-297149221DA3}" destId="{63731E12-4322-47A1-AD84-EE75EDEEDE62}" srcOrd="0" destOrd="0" presId="urn:microsoft.com/office/officeart/2018/2/layout/IconVerticalSolidList"/>
    <dgm:cxn modelId="{10E4F63F-BC40-4C8E-A62A-16DAD9433EF0}" srcId="{BEEE4740-0B5F-4684-A2E6-4AB256114397}" destId="{5AE2526B-BFE1-45E4-9C40-2EB8B2F06CC7}" srcOrd="3" destOrd="0" parTransId="{66DAF603-2D4C-448F-810E-612671CD273B}" sibTransId="{4628EAB0-07C1-4370-9037-2686A9B8AC8A}"/>
    <dgm:cxn modelId="{61201D5B-6117-48A7-B20E-C19DEF99FCA1}" srcId="{BEEE4740-0B5F-4684-A2E6-4AB256114397}" destId="{B1D936F0-706E-4825-AA98-F9688AA3AEB2}" srcOrd="2" destOrd="0" parTransId="{EE6B8C33-4B30-4B3B-BC76-433733EE9EAC}" sibTransId="{3F9C45EC-F3E0-41A0-BD86-B9C228BE7980}"/>
    <dgm:cxn modelId="{D224B951-7F6C-48DA-B5BB-813A7F808ECA}" type="presOf" srcId="{BEEE4740-0B5F-4684-A2E6-4AB256114397}" destId="{0BC4A2B7-1632-453D-AFF1-54E21C69D9A9}" srcOrd="0" destOrd="0" presId="urn:microsoft.com/office/officeart/2018/2/layout/IconVerticalSolidList"/>
    <dgm:cxn modelId="{695E8D7D-DE55-4126-BE91-BB576A789D5A}" type="presOf" srcId="{B1D936F0-706E-4825-AA98-F9688AA3AEB2}" destId="{CAB08DDF-B817-479B-9EC3-4FC245FE63A4}" srcOrd="0" destOrd="0" presId="urn:microsoft.com/office/officeart/2018/2/layout/IconVerticalSolidList"/>
    <dgm:cxn modelId="{0DCAF589-CDEE-4C58-A6F0-96D14CAF82C6}" type="presOf" srcId="{5AE2526B-BFE1-45E4-9C40-2EB8B2F06CC7}" destId="{D29F3FB8-8DA3-4E0D-A68D-27C928143D24}" srcOrd="0" destOrd="0" presId="urn:microsoft.com/office/officeart/2018/2/layout/IconVerticalSolidList"/>
    <dgm:cxn modelId="{F3AA9EBB-E1E1-4B77-82FF-62FCE842D9A6}" srcId="{BEEE4740-0B5F-4684-A2E6-4AB256114397}" destId="{DCC11A85-A0B8-4BDF-AC8B-D28C7D758F28}" srcOrd="0" destOrd="0" parTransId="{19831C0E-2943-4447-B872-7AA6275C1B14}" sibTransId="{168FD792-4A41-4B02-9910-23188968A8A2}"/>
    <dgm:cxn modelId="{745C8CBC-94A0-4122-9247-6540BA1B3999}" srcId="{BEEE4740-0B5F-4684-A2E6-4AB256114397}" destId="{400898F3-1B74-4E38-8BCB-297149221DA3}" srcOrd="1" destOrd="0" parTransId="{0FF75CD1-750B-4C4F-A42A-34187A24292E}" sibTransId="{0AC35C0D-97BF-4F4C-A118-96A4DE2DB4A9}"/>
    <dgm:cxn modelId="{F46F2CC8-B270-47B5-A132-BECE871E7B76}" srcId="{BEEE4740-0B5F-4684-A2E6-4AB256114397}" destId="{FE54E502-2A34-42B9-8400-BD2698B6FA03}" srcOrd="4" destOrd="0" parTransId="{3DE9FCD3-D36B-4C0C-A473-AEA290ED2BCC}" sibTransId="{016D66F6-885A-471B-8F74-78AC5F78BF84}"/>
    <dgm:cxn modelId="{21337CD0-7C77-41D4-98F4-C04CE003BEE2}" type="presOf" srcId="{FE54E502-2A34-42B9-8400-BD2698B6FA03}" destId="{AB3F7DDC-2D36-4EBB-87F9-02CAB6214409}" srcOrd="0" destOrd="0" presId="urn:microsoft.com/office/officeart/2018/2/layout/IconVerticalSolidList"/>
    <dgm:cxn modelId="{A0AE6AAD-7A70-475A-8721-AC20F73D29B2}" type="presParOf" srcId="{0BC4A2B7-1632-453D-AFF1-54E21C69D9A9}" destId="{2EA97B14-8709-4154-AE04-8017306E85E6}" srcOrd="0" destOrd="0" presId="urn:microsoft.com/office/officeart/2018/2/layout/IconVerticalSolidList"/>
    <dgm:cxn modelId="{4C976B49-ADC6-411E-B583-4AE26543F87C}" type="presParOf" srcId="{2EA97B14-8709-4154-AE04-8017306E85E6}" destId="{9A180370-7DC9-499A-B68C-46CD86977F5F}" srcOrd="0" destOrd="0" presId="urn:microsoft.com/office/officeart/2018/2/layout/IconVerticalSolidList"/>
    <dgm:cxn modelId="{41E028EE-847F-4D5A-8A7E-3E87B104D1F2}" type="presParOf" srcId="{2EA97B14-8709-4154-AE04-8017306E85E6}" destId="{3BF9E26C-F5D0-4DDF-8DC9-18AD7C756214}" srcOrd="1" destOrd="0" presId="urn:microsoft.com/office/officeart/2018/2/layout/IconVerticalSolidList"/>
    <dgm:cxn modelId="{C61C55D3-5F4E-4993-A448-E5569FD1DD71}" type="presParOf" srcId="{2EA97B14-8709-4154-AE04-8017306E85E6}" destId="{A1E53584-65B5-4140-A813-236E1D967D8E}" srcOrd="2" destOrd="0" presId="urn:microsoft.com/office/officeart/2018/2/layout/IconVerticalSolidList"/>
    <dgm:cxn modelId="{33352030-2235-46D1-8913-57C4CAF6A362}" type="presParOf" srcId="{2EA97B14-8709-4154-AE04-8017306E85E6}" destId="{48A444D1-D83D-403E-913B-E7EAEECB96A3}" srcOrd="3" destOrd="0" presId="urn:microsoft.com/office/officeart/2018/2/layout/IconVerticalSolidList"/>
    <dgm:cxn modelId="{ED0D024F-3E17-4741-B661-042865EA16A1}" type="presParOf" srcId="{0BC4A2B7-1632-453D-AFF1-54E21C69D9A9}" destId="{65A7ED4A-7664-4A7F-A10B-6381844ECD7D}" srcOrd="1" destOrd="0" presId="urn:microsoft.com/office/officeart/2018/2/layout/IconVerticalSolidList"/>
    <dgm:cxn modelId="{72BD10B5-188B-4D04-BBC4-64DBA99907C6}" type="presParOf" srcId="{0BC4A2B7-1632-453D-AFF1-54E21C69D9A9}" destId="{012D3F39-6FEB-49C0-9FBD-5A720A054A7B}" srcOrd="2" destOrd="0" presId="urn:microsoft.com/office/officeart/2018/2/layout/IconVerticalSolidList"/>
    <dgm:cxn modelId="{885D776D-8A34-419D-81C6-2A61D3B0B255}" type="presParOf" srcId="{012D3F39-6FEB-49C0-9FBD-5A720A054A7B}" destId="{974C7F61-6829-4105-8030-AD7B30A35AEF}" srcOrd="0" destOrd="0" presId="urn:microsoft.com/office/officeart/2018/2/layout/IconVerticalSolidList"/>
    <dgm:cxn modelId="{60732B0B-8326-4A8C-9900-FC27F77DDF14}" type="presParOf" srcId="{012D3F39-6FEB-49C0-9FBD-5A720A054A7B}" destId="{2C505235-2372-4EA3-B303-E4212FDE9358}" srcOrd="1" destOrd="0" presId="urn:microsoft.com/office/officeart/2018/2/layout/IconVerticalSolidList"/>
    <dgm:cxn modelId="{D70996A3-C070-44A1-A2C4-712ACA7E7AF7}" type="presParOf" srcId="{012D3F39-6FEB-49C0-9FBD-5A720A054A7B}" destId="{264BEF1E-FBFA-48C6-B62E-4E92C46B662A}" srcOrd="2" destOrd="0" presId="urn:microsoft.com/office/officeart/2018/2/layout/IconVerticalSolidList"/>
    <dgm:cxn modelId="{7637ED74-D6C9-44A4-A74B-A80957B361A4}" type="presParOf" srcId="{012D3F39-6FEB-49C0-9FBD-5A720A054A7B}" destId="{63731E12-4322-47A1-AD84-EE75EDEEDE62}" srcOrd="3" destOrd="0" presId="urn:microsoft.com/office/officeart/2018/2/layout/IconVerticalSolidList"/>
    <dgm:cxn modelId="{66A6BFE8-91AB-4271-B31E-D3B0C8A77F8C}" type="presParOf" srcId="{0BC4A2B7-1632-453D-AFF1-54E21C69D9A9}" destId="{E9323090-97A8-4A05-958B-2AE4E520EE4C}" srcOrd="3" destOrd="0" presId="urn:microsoft.com/office/officeart/2018/2/layout/IconVerticalSolidList"/>
    <dgm:cxn modelId="{D48C3589-1F36-443C-929C-E082194525F0}" type="presParOf" srcId="{0BC4A2B7-1632-453D-AFF1-54E21C69D9A9}" destId="{77223B62-7542-4C11-A881-086AEC5841EF}" srcOrd="4" destOrd="0" presId="urn:microsoft.com/office/officeart/2018/2/layout/IconVerticalSolidList"/>
    <dgm:cxn modelId="{E97AA95C-E44B-4A26-BE7C-588F04CEC9C5}" type="presParOf" srcId="{77223B62-7542-4C11-A881-086AEC5841EF}" destId="{E7C38FF4-D2D0-42E3-9432-6744B89F2DE6}" srcOrd="0" destOrd="0" presId="urn:microsoft.com/office/officeart/2018/2/layout/IconVerticalSolidList"/>
    <dgm:cxn modelId="{3D697600-1389-4402-A420-C7C72E5FB13F}" type="presParOf" srcId="{77223B62-7542-4C11-A881-086AEC5841EF}" destId="{8D0E38F1-F956-4851-A101-30D7136592B2}" srcOrd="1" destOrd="0" presId="urn:microsoft.com/office/officeart/2018/2/layout/IconVerticalSolidList"/>
    <dgm:cxn modelId="{0264BE2C-2C28-48CF-9511-5B7785269B6C}" type="presParOf" srcId="{77223B62-7542-4C11-A881-086AEC5841EF}" destId="{5F476BE7-45DF-45BB-9DD1-E37B960F515A}" srcOrd="2" destOrd="0" presId="urn:microsoft.com/office/officeart/2018/2/layout/IconVerticalSolidList"/>
    <dgm:cxn modelId="{EF6F218A-F722-4FD5-84C6-320B2981E0E5}" type="presParOf" srcId="{77223B62-7542-4C11-A881-086AEC5841EF}" destId="{CAB08DDF-B817-479B-9EC3-4FC245FE63A4}" srcOrd="3" destOrd="0" presId="urn:microsoft.com/office/officeart/2018/2/layout/IconVerticalSolidList"/>
    <dgm:cxn modelId="{2845363A-39A7-4EB1-BA6A-8189419C90E7}" type="presParOf" srcId="{0BC4A2B7-1632-453D-AFF1-54E21C69D9A9}" destId="{7B2B1399-F5D5-4C87-BDA4-83DD54F1E0D4}" srcOrd="5" destOrd="0" presId="urn:microsoft.com/office/officeart/2018/2/layout/IconVerticalSolidList"/>
    <dgm:cxn modelId="{A6F6B6E6-0EFF-4411-93EB-F2BFD0D2C4AB}" type="presParOf" srcId="{0BC4A2B7-1632-453D-AFF1-54E21C69D9A9}" destId="{CECDB0E1-D2AE-4294-A7E4-805C1A550EFB}" srcOrd="6" destOrd="0" presId="urn:microsoft.com/office/officeart/2018/2/layout/IconVerticalSolidList"/>
    <dgm:cxn modelId="{66AEA1E4-5896-409C-8DEE-CB28B717AD60}" type="presParOf" srcId="{CECDB0E1-D2AE-4294-A7E4-805C1A550EFB}" destId="{214070E8-20C6-4FBA-9726-42052CCD7FD2}" srcOrd="0" destOrd="0" presId="urn:microsoft.com/office/officeart/2018/2/layout/IconVerticalSolidList"/>
    <dgm:cxn modelId="{E70EA273-6D92-49A6-B995-BFCD287C3EB6}" type="presParOf" srcId="{CECDB0E1-D2AE-4294-A7E4-805C1A550EFB}" destId="{710D982E-A84E-450E-94AC-0C86DAEC17A5}" srcOrd="1" destOrd="0" presId="urn:microsoft.com/office/officeart/2018/2/layout/IconVerticalSolidList"/>
    <dgm:cxn modelId="{F2A76219-292A-421B-976F-1DCE70268241}" type="presParOf" srcId="{CECDB0E1-D2AE-4294-A7E4-805C1A550EFB}" destId="{A5D58F8B-D255-4048-B067-64820A57C763}" srcOrd="2" destOrd="0" presId="urn:microsoft.com/office/officeart/2018/2/layout/IconVerticalSolidList"/>
    <dgm:cxn modelId="{BB3E7C4E-B86A-4E2C-A07D-721692058738}" type="presParOf" srcId="{CECDB0E1-D2AE-4294-A7E4-805C1A550EFB}" destId="{D29F3FB8-8DA3-4E0D-A68D-27C928143D24}" srcOrd="3" destOrd="0" presId="urn:microsoft.com/office/officeart/2018/2/layout/IconVerticalSolidList"/>
    <dgm:cxn modelId="{D392CCD2-CDA9-433C-94AE-658DC2F4A7B0}" type="presParOf" srcId="{0BC4A2B7-1632-453D-AFF1-54E21C69D9A9}" destId="{DF817D5E-AA2D-46C1-BC69-2CDEA2B4CE4D}" srcOrd="7" destOrd="0" presId="urn:microsoft.com/office/officeart/2018/2/layout/IconVerticalSolidList"/>
    <dgm:cxn modelId="{118C466F-DA0E-45CB-A7C0-1DC54AA0E93F}" type="presParOf" srcId="{0BC4A2B7-1632-453D-AFF1-54E21C69D9A9}" destId="{4630C1CA-7588-4A26-968F-099140E5B1EE}" srcOrd="8" destOrd="0" presId="urn:microsoft.com/office/officeart/2018/2/layout/IconVerticalSolidList"/>
    <dgm:cxn modelId="{600D7210-413D-4680-BE21-CC9DDCD10824}" type="presParOf" srcId="{4630C1CA-7588-4A26-968F-099140E5B1EE}" destId="{B4810F7A-9BA9-4812-869C-E88D0D80BAF7}" srcOrd="0" destOrd="0" presId="urn:microsoft.com/office/officeart/2018/2/layout/IconVerticalSolidList"/>
    <dgm:cxn modelId="{5FB09F8A-19A4-481A-AFC4-FD3494420D1F}" type="presParOf" srcId="{4630C1CA-7588-4A26-968F-099140E5B1EE}" destId="{E28FE279-BC2E-4144-B27F-034C964069A9}" srcOrd="1" destOrd="0" presId="urn:microsoft.com/office/officeart/2018/2/layout/IconVerticalSolidList"/>
    <dgm:cxn modelId="{557E054D-ADE2-4DD3-A053-E3475708F3E7}" type="presParOf" srcId="{4630C1CA-7588-4A26-968F-099140E5B1EE}" destId="{8050C4A6-7C7B-4FA7-A7A2-8E6A2B705A46}" srcOrd="2" destOrd="0" presId="urn:microsoft.com/office/officeart/2018/2/layout/IconVerticalSolidList"/>
    <dgm:cxn modelId="{D10791E1-D3E7-4EBB-81B5-C383D7B46582}" type="presParOf" srcId="{4630C1CA-7588-4A26-968F-099140E5B1EE}" destId="{AB3F7DDC-2D36-4EBB-87F9-02CAB62144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EC105-C0A6-417E-BE37-9A9D8E8BAB83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9F3B46-E0D5-4D7A-B1EB-EF4862F0523C}">
      <dgm:prSet/>
      <dgm:spPr/>
      <dgm:t>
        <a:bodyPr/>
        <a:lstStyle/>
        <a:p>
          <a:r>
            <a:rPr lang="en-US"/>
            <a:t>New Benefits Effective Date:  January 1, 2024</a:t>
          </a:r>
        </a:p>
      </dgm:t>
    </dgm:pt>
    <dgm:pt modelId="{E4B19800-4580-4A6D-BE77-5280A54F5AC7}" type="parTrans" cxnId="{F201A2B8-CC29-41C5-8282-00DF6B4C6714}">
      <dgm:prSet/>
      <dgm:spPr/>
      <dgm:t>
        <a:bodyPr/>
        <a:lstStyle/>
        <a:p>
          <a:endParaRPr lang="en-US"/>
        </a:p>
      </dgm:t>
    </dgm:pt>
    <dgm:pt modelId="{D6EE81DA-40D0-4A25-82E9-143D8701EA3C}" type="sibTrans" cxnId="{F201A2B8-CC29-41C5-8282-00DF6B4C6714}">
      <dgm:prSet/>
      <dgm:spPr/>
      <dgm:t>
        <a:bodyPr/>
        <a:lstStyle/>
        <a:p>
          <a:endParaRPr lang="en-US"/>
        </a:p>
      </dgm:t>
    </dgm:pt>
    <dgm:pt modelId="{FF0CFB43-643B-4869-AF69-7492BB8B9846}">
      <dgm:prSet/>
      <dgm:spPr/>
      <dgm:t>
        <a:bodyPr/>
        <a:lstStyle/>
        <a:p>
          <a:r>
            <a:rPr lang="en-US" dirty="0"/>
            <a:t>Open Enrollment: Monday, 11/27 – Monday 12/11</a:t>
          </a:r>
        </a:p>
      </dgm:t>
    </dgm:pt>
    <dgm:pt modelId="{A1D5FF9B-AA5A-4D8A-AAF4-0F53DE8BAA1A}" type="parTrans" cxnId="{24C4681C-C09A-4CDD-9610-94D0F6F3BB4D}">
      <dgm:prSet/>
      <dgm:spPr/>
      <dgm:t>
        <a:bodyPr/>
        <a:lstStyle/>
        <a:p>
          <a:endParaRPr lang="en-US"/>
        </a:p>
      </dgm:t>
    </dgm:pt>
    <dgm:pt modelId="{191EB843-2400-4C86-8CDD-104688AA768C}" type="sibTrans" cxnId="{24C4681C-C09A-4CDD-9610-94D0F6F3BB4D}">
      <dgm:prSet/>
      <dgm:spPr/>
      <dgm:t>
        <a:bodyPr/>
        <a:lstStyle/>
        <a:p>
          <a:endParaRPr lang="en-US"/>
        </a:p>
      </dgm:t>
    </dgm:pt>
    <dgm:pt modelId="{0A3B427A-3152-45EA-BAA9-01369531970F}">
      <dgm:prSet/>
      <dgm:spPr/>
      <dgm:t>
        <a:bodyPr/>
        <a:lstStyle/>
        <a:p>
          <a:r>
            <a:rPr lang="en-US" b="1"/>
            <a:t>Support:</a:t>
          </a:r>
          <a:endParaRPr lang="en-US"/>
        </a:p>
      </dgm:t>
    </dgm:pt>
    <dgm:pt modelId="{98D24625-CE81-4487-A4A4-7552F22C1877}" type="parTrans" cxnId="{FFFE43F2-6611-4266-B965-A68518204C6E}">
      <dgm:prSet/>
      <dgm:spPr/>
      <dgm:t>
        <a:bodyPr/>
        <a:lstStyle/>
        <a:p>
          <a:endParaRPr lang="en-US"/>
        </a:p>
      </dgm:t>
    </dgm:pt>
    <dgm:pt modelId="{62269D89-D66D-4B19-83A9-CE92E6496897}" type="sibTrans" cxnId="{FFFE43F2-6611-4266-B965-A68518204C6E}">
      <dgm:prSet/>
      <dgm:spPr/>
      <dgm:t>
        <a:bodyPr/>
        <a:lstStyle/>
        <a:p>
          <a:endParaRPr lang="en-US"/>
        </a:p>
      </dgm:t>
    </dgm:pt>
    <dgm:pt modelId="{A32A4AD2-8F34-4F2B-AB10-32DD0B553096}">
      <dgm:prSet/>
      <dgm:spPr/>
      <dgm:t>
        <a:bodyPr/>
        <a:lstStyle/>
        <a:p>
          <a:r>
            <a:rPr lang="en-US" dirty="0"/>
            <a:t> </a:t>
          </a:r>
          <a:r>
            <a:rPr lang="en-US" b="1" dirty="0"/>
            <a:t>PT Solutions Benefits Website</a:t>
          </a:r>
          <a:r>
            <a:rPr lang="en-US" dirty="0"/>
            <a:t>: </a:t>
          </a:r>
          <a:r>
            <a:rPr lang="en-US" b="0" dirty="0">
              <a:solidFill>
                <a:srgbClr val="006AC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ptsolutions.mybenefitport.com</a:t>
          </a:r>
          <a:endParaRPr lang="en-US" b="0" dirty="0">
            <a:solidFill>
              <a:srgbClr val="006AC6"/>
            </a:solidFill>
          </a:endParaRPr>
        </a:p>
      </dgm:t>
    </dgm:pt>
    <dgm:pt modelId="{D476099A-5232-4BE2-820E-BDD0BCD393E3}" type="parTrans" cxnId="{D5A6BE8D-688C-4F1A-A5C3-69CC4CDEF7A8}">
      <dgm:prSet/>
      <dgm:spPr/>
      <dgm:t>
        <a:bodyPr/>
        <a:lstStyle/>
        <a:p>
          <a:endParaRPr lang="en-US"/>
        </a:p>
      </dgm:t>
    </dgm:pt>
    <dgm:pt modelId="{5F41404C-8B8B-4A2D-A9B9-A5BE70EEC731}" type="sibTrans" cxnId="{D5A6BE8D-688C-4F1A-A5C3-69CC4CDEF7A8}">
      <dgm:prSet/>
      <dgm:spPr/>
      <dgm:t>
        <a:bodyPr/>
        <a:lstStyle/>
        <a:p>
          <a:endParaRPr lang="en-US"/>
        </a:p>
      </dgm:t>
    </dgm:pt>
    <dgm:pt modelId="{EDFDE19D-E880-4C4B-9202-0217545704ED}">
      <dgm:prSet/>
      <dgm:spPr/>
      <dgm:t>
        <a:bodyPr/>
        <a:lstStyle/>
        <a:p>
          <a:r>
            <a:rPr lang="en-US" dirty="0"/>
            <a:t> Benefits Assistance Center – Dedicated </a:t>
          </a:r>
          <a:r>
            <a:rPr lang="en-US" dirty="0" err="1"/>
            <a:t>ActivePro</a:t>
          </a:r>
          <a:r>
            <a:rPr lang="en-US" dirty="0"/>
            <a:t> Q&amp;A Support</a:t>
          </a:r>
        </a:p>
      </dgm:t>
    </dgm:pt>
    <dgm:pt modelId="{12CE30B3-F1E2-4CF9-A730-291C04F338BD}" type="parTrans" cxnId="{5C8ECD36-874E-422D-8E5D-7749FBB96329}">
      <dgm:prSet/>
      <dgm:spPr/>
      <dgm:t>
        <a:bodyPr/>
        <a:lstStyle/>
        <a:p>
          <a:endParaRPr lang="en-US"/>
        </a:p>
      </dgm:t>
    </dgm:pt>
    <dgm:pt modelId="{3F7FE923-F50B-43ED-9260-CC7F8C17A1C3}" type="sibTrans" cxnId="{5C8ECD36-874E-422D-8E5D-7749FBB96329}">
      <dgm:prSet/>
      <dgm:spPr/>
      <dgm:t>
        <a:bodyPr/>
        <a:lstStyle/>
        <a:p>
          <a:endParaRPr lang="en-US"/>
        </a:p>
      </dgm:t>
    </dgm:pt>
    <dgm:pt modelId="{C806AE18-DE11-439A-BFCF-80B97CA48651}">
      <dgm:prSet/>
      <dgm:spPr/>
      <dgm:t>
        <a:bodyPr/>
        <a:lstStyle/>
        <a:p>
          <a:r>
            <a:rPr lang="en-US" dirty="0"/>
            <a:t>Hours: Monday – Friday, 8am – 7pm EST</a:t>
          </a:r>
        </a:p>
      </dgm:t>
    </dgm:pt>
    <dgm:pt modelId="{EF7890BA-03CA-4127-A164-290AE0FB50F8}" type="parTrans" cxnId="{E0AB7B2D-45FA-45B9-8270-A7A1DBE56E62}">
      <dgm:prSet/>
      <dgm:spPr/>
      <dgm:t>
        <a:bodyPr/>
        <a:lstStyle/>
        <a:p>
          <a:endParaRPr lang="en-US"/>
        </a:p>
      </dgm:t>
    </dgm:pt>
    <dgm:pt modelId="{4771DF8C-2F0F-4839-9812-A324E1678F33}" type="sibTrans" cxnId="{E0AB7B2D-45FA-45B9-8270-A7A1DBE56E62}">
      <dgm:prSet/>
      <dgm:spPr/>
      <dgm:t>
        <a:bodyPr/>
        <a:lstStyle/>
        <a:p>
          <a:endParaRPr lang="en-US"/>
        </a:p>
      </dgm:t>
    </dgm:pt>
    <dgm:pt modelId="{E182EB1F-C16B-4154-86B7-62C058C9ADFD}">
      <dgm:prSet/>
      <dgm:spPr/>
      <dgm:t>
        <a:bodyPr/>
        <a:lstStyle/>
        <a:p>
          <a:r>
            <a:rPr lang="en-US" dirty="0" err="1"/>
            <a:t>iBTR</a:t>
          </a:r>
          <a:r>
            <a:rPr lang="en-US" dirty="0"/>
            <a:t> – One-on-One Enrollment </a:t>
          </a:r>
          <a:r>
            <a:rPr lang="en-US"/>
            <a:t>Support 11/27-12/11 – </a:t>
          </a:r>
          <a:r>
            <a:rPr lang="en-US" i="1" dirty="0">
              <a:solidFill>
                <a:srgbClr val="FFB600"/>
              </a:solidFill>
            </a:rPr>
            <a:t>more info to come!</a:t>
          </a:r>
        </a:p>
      </dgm:t>
    </dgm:pt>
    <dgm:pt modelId="{59ABA441-0AAF-4AB4-9653-157A47A7F4CD}" type="parTrans" cxnId="{D921C461-356E-4D92-A450-F62D90F93B2D}">
      <dgm:prSet/>
      <dgm:spPr/>
      <dgm:t>
        <a:bodyPr/>
        <a:lstStyle/>
        <a:p>
          <a:endParaRPr lang="en-US"/>
        </a:p>
      </dgm:t>
    </dgm:pt>
    <dgm:pt modelId="{B97409B6-5727-411C-9452-98ECEBF7E054}" type="sibTrans" cxnId="{D921C461-356E-4D92-A450-F62D90F93B2D}">
      <dgm:prSet/>
      <dgm:spPr/>
      <dgm:t>
        <a:bodyPr/>
        <a:lstStyle/>
        <a:p>
          <a:endParaRPr lang="en-US"/>
        </a:p>
      </dgm:t>
    </dgm:pt>
    <dgm:pt modelId="{3A7D4470-27C8-48DE-82FA-0B6657840E81}">
      <dgm:prSet/>
      <dgm:spPr/>
      <dgm:t>
        <a:bodyPr/>
        <a:lstStyle/>
        <a:p>
          <a:r>
            <a:rPr lang="en-US" dirty="0"/>
            <a:t>Phone: (833) 288-5473</a:t>
          </a:r>
        </a:p>
      </dgm:t>
    </dgm:pt>
    <dgm:pt modelId="{33A7A615-3DED-478F-9C27-0061F669F485}" type="parTrans" cxnId="{4040CCE5-F18F-4BEA-AABD-83A997D72043}">
      <dgm:prSet/>
      <dgm:spPr/>
      <dgm:t>
        <a:bodyPr/>
        <a:lstStyle/>
        <a:p>
          <a:endParaRPr lang="en-US"/>
        </a:p>
      </dgm:t>
    </dgm:pt>
    <dgm:pt modelId="{A5C4DA87-4852-4960-AD66-77C2C21A9E78}" type="sibTrans" cxnId="{4040CCE5-F18F-4BEA-AABD-83A997D72043}">
      <dgm:prSet/>
      <dgm:spPr/>
      <dgm:t>
        <a:bodyPr/>
        <a:lstStyle/>
        <a:p>
          <a:endParaRPr lang="en-US"/>
        </a:p>
      </dgm:t>
    </dgm:pt>
    <dgm:pt modelId="{5BB5CAEE-5627-4654-90EA-85C4AA55BC46}">
      <dgm:prSet/>
      <dgm:spPr/>
      <dgm:t>
        <a:bodyPr/>
        <a:lstStyle/>
        <a:p>
          <a:r>
            <a:rPr lang="en-US" dirty="0"/>
            <a:t>Email:  </a:t>
          </a:r>
          <a:r>
            <a:rPr lang="en-US" b="1" dirty="0">
              <a:solidFill>
                <a:srgbClr val="006AC6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PTBenefits@bac.Lockton.com</a:t>
          </a:r>
          <a:endParaRPr lang="en-US" dirty="0"/>
        </a:p>
      </dgm:t>
    </dgm:pt>
    <dgm:pt modelId="{AB349B17-088F-41FE-A2D8-6A6158DCC09B}" type="parTrans" cxnId="{31A4F0C8-02AF-4187-8A61-30A4CC1A0086}">
      <dgm:prSet/>
      <dgm:spPr/>
      <dgm:t>
        <a:bodyPr/>
        <a:lstStyle/>
        <a:p>
          <a:endParaRPr lang="en-US"/>
        </a:p>
      </dgm:t>
    </dgm:pt>
    <dgm:pt modelId="{44569178-B115-461B-AE7F-9B065738CF39}" type="sibTrans" cxnId="{31A4F0C8-02AF-4187-8A61-30A4CC1A0086}">
      <dgm:prSet/>
      <dgm:spPr/>
      <dgm:t>
        <a:bodyPr/>
        <a:lstStyle/>
        <a:p>
          <a:endParaRPr lang="en-US"/>
        </a:p>
      </dgm:t>
    </dgm:pt>
    <dgm:pt modelId="{451FCC3B-780A-4CA4-A0F6-0C4E7E604126}" type="pres">
      <dgm:prSet presAssocID="{B27EC105-C0A6-417E-BE37-9A9D8E8BAB83}" presName="linear" presStyleCnt="0">
        <dgm:presLayoutVars>
          <dgm:dir/>
          <dgm:animLvl val="lvl"/>
          <dgm:resizeHandles val="exact"/>
        </dgm:presLayoutVars>
      </dgm:prSet>
      <dgm:spPr/>
    </dgm:pt>
    <dgm:pt modelId="{F3BE82E8-9F60-4BD6-B240-BB00E7B46E5B}" type="pres">
      <dgm:prSet presAssocID="{A19F3B46-E0D5-4D7A-B1EB-EF4862F0523C}" presName="parentLin" presStyleCnt="0"/>
      <dgm:spPr/>
    </dgm:pt>
    <dgm:pt modelId="{5A3E7073-7A17-47DA-907A-AF544173E1E1}" type="pres">
      <dgm:prSet presAssocID="{A19F3B46-E0D5-4D7A-B1EB-EF4862F0523C}" presName="parentLeftMargin" presStyleLbl="node1" presStyleIdx="0" presStyleCnt="3"/>
      <dgm:spPr/>
    </dgm:pt>
    <dgm:pt modelId="{7F66A822-A68A-4DC7-99E5-ED91AF58A6E5}" type="pres">
      <dgm:prSet presAssocID="{A19F3B46-E0D5-4D7A-B1EB-EF4862F052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F96BD7-C42C-48B8-924A-9E82703E3692}" type="pres">
      <dgm:prSet presAssocID="{A19F3B46-E0D5-4D7A-B1EB-EF4862F0523C}" presName="negativeSpace" presStyleCnt="0"/>
      <dgm:spPr/>
    </dgm:pt>
    <dgm:pt modelId="{490F95AF-BED5-4611-9676-C3474DFF10DE}" type="pres">
      <dgm:prSet presAssocID="{A19F3B46-E0D5-4D7A-B1EB-EF4862F0523C}" presName="childText" presStyleLbl="conFgAcc1" presStyleIdx="0" presStyleCnt="3">
        <dgm:presLayoutVars>
          <dgm:bulletEnabled val="1"/>
        </dgm:presLayoutVars>
      </dgm:prSet>
      <dgm:spPr/>
    </dgm:pt>
    <dgm:pt modelId="{F11CE1FD-C7A9-4779-B3C5-3E4D03D3EB7F}" type="pres">
      <dgm:prSet presAssocID="{D6EE81DA-40D0-4A25-82E9-143D8701EA3C}" presName="spaceBetweenRectangles" presStyleCnt="0"/>
      <dgm:spPr/>
    </dgm:pt>
    <dgm:pt modelId="{A499378D-206D-4358-A441-69DFB2444B79}" type="pres">
      <dgm:prSet presAssocID="{FF0CFB43-643B-4869-AF69-7492BB8B9846}" presName="parentLin" presStyleCnt="0"/>
      <dgm:spPr/>
    </dgm:pt>
    <dgm:pt modelId="{35A0CB85-C75B-4740-BBD2-487EBA867DCB}" type="pres">
      <dgm:prSet presAssocID="{FF0CFB43-643B-4869-AF69-7492BB8B9846}" presName="parentLeftMargin" presStyleLbl="node1" presStyleIdx="0" presStyleCnt="3"/>
      <dgm:spPr/>
    </dgm:pt>
    <dgm:pt modelId="{7AB5BDC3-149F-4CFD-9C28-B766C8C59F8D}" type="pres">
      <dgm:prSet presAssocID="{FF0CFB43-643B-4869-AF69-7492BB8B98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781C52-CFEF-4A9B-962E-A278D1537F8B}" type="pres">
      <dgm:prSet presAssocID="{FF0CFB43-643B-4869-AF69-7492BB8B9846}" presName="negativeSpace" presStyleCnt="0"/>
      <dgm:spPr/>
    </dgm:pt>
    <dgm:pt modelId="{1C2F6DE4-2AE9-41B2-ABB8-7D81404A045A}" type="pres">
      <dgm:prSet presAssocID="{FF0CFB43-643B-4869-AF69-7492BB8B9846}" presName="childText" presStyleLbl="conFgAcc1" presStyleIdx="1" presStyleCnt="3">
        <dgm:presLayoutVars>
          <dgm:bulletEnabled val="1"/>
        </dgm:presLayoutVars>
      </dgm:prSet>
      <dgm:spPr/>
    </dgm:pt>
    <dgm:pt modelId="{1BF6670F-BAD4-4CE8-8FAF-C7C38FEDC9F8}" type="pres">
      <dgm:prSet presAssocID="{191EB843-2400-4C86-8CDD-104688AA768C}" presName="spaceBetweenRectangles" presStyleCnt="0"/>
      <dgm:spPr/>
    </dgm:pt>
    <dgm:pt modelId="{E65BF1E5-B996-4D00-BA34-12321ED170F1}" type="pres">
      <dgm:prSet presAssocID="{0A3B427A-3152-45EA-BAA9-01369531970F}" presName="parentLin" presStyleCnt="0"/>
      <dgm:spPr/>
    </dgm:pt>
    <dgm:pt modelId="{CA53D204-40E4-4140-8AEF-C410C9A4C899}" type="pres">
      <dgm:prSet presAssocID="{0A3B427A-3152-45EA-BAA9-01369531970F}" presName="parentLeftMargin" presStyleLbl="node1" presStyleIdx="1" presStyleCnt="3"/>
      <dgm:spPr/>
    </dgm:pt>
    <dgm:pt modelId="{09A28BDB-9CB2-4FB7-A0B1-9C3E09CE37D8}" type="pres">
      <dgm:prSet presAssocID="{0A3B427A-3152-45EA-BAA9-01369531970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6D5C24-2EB0-47D0-B57E-611D30DF8BE5}" type="pres">
      <dgm:prSet presAssocID="{0A3B427A-3152-45EA-BAA9-01369531970F}" presName="negativeSpace" presStyleCnt="0"/>
      <dgm:spPr/>
    </dgm:pt>
    <dgm:pt modelId="{8887372D-7795-434F-BADE-663C10F408CA}" type="pres">
      <dgm:prSet presAssocID="{0A3B427A-3152-45EA-BAA9-0136953197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07540C-3ABE-45A7-970F-ED4DE1B2AFE6}" type="presOf" srcId="{0A3B427A-3152-45EA-BAA9-01369531970F}" destId="{CA53D204-40E4-4140-8AEF-C410C9A4C899}" srcOrd="0" destOrd="0" presId="urn:microsoft.com/office/officeart/2005/8/layout/list1"/>
    <dgm:cxn modelId="{5E6A5B15-B609-41A1-A3FD-FBEDDB7DA5D6}" type="presOf" srcId="{A32A4AD2-8F34-4F2B-AB10-32DD0B553096}" destId="{8887372D-7795-434F-BADE-663C10F408CA}" srcOrd="0" destOrd="0" presId="urn:microsoft.com/office/officeart/2005/8/layout/list1"/>
    <dgm:cxn modelId="{24C4681C-C09A-4CDD-9610-94D0F6F3BB4D}" srcId="{B27EC105-C0A6-417E-BE37-9A9D8E8BAB83}" destId="{FF0CFB43-643B-4869-AF69-7492BB8B9846}" srcOrd="1" destOrd="0" parTransId="{A1D5FF9B-AA5A-4D8A-AAF4-0F53DE8BAA1A}" sibTransId="{191EB843-2400-4C86-8CDD-104688AA768C}"/>
    <dgm:cxn modelId="{C9AF9C2A-E891-473B-960C-E8E8A855ED18}" type="presOf" srcId="{EDFDE19D-E880-4C4B-9202-0217545704ED}" destId="{8887372D-7795-434F-BADE-663C10F408CA}" srcOrd="0" destOrd="1" presId="urn:microsoft.com/office/officeart/2005/8/layout/list1"/>
    <dgm:cxn modelId="{E0AB7B2D-45FA-45B9-8270-A7A1DBE56E62}" srcId="{EDFDE19D-E880-4C4B-9202-0217545704ED}" destId="{C806AE18-DE11-439A-BFCF-80B97CA48651}" srcOrd="2" destOrd="0" parTransId="{EF7890BA-03CA-4127-A164-290AE0FB50F8}" sibTransId="{4771DF8C-2F0F-4839-9812-A324E1678F33}"/>
    <dgm:cxn modelId="{FFF26534-968B-4379-9042-58EA39ED1A66}" type="presOf" srcId="{0A3B427A-3152-45EA-BAA9-01369531970F}" destId="{09A28BDB-9CB2-4FB7-A0B1-9C3E09CE37D8}" srcOrd="1" destOrd="0" presId="urn:microsoft.com/office/officeart/2005/8/layout/list1"/>
    <dgm:cxn modelId="{5C8ECD36-874E-422D-8E5D-7749FBB96329}" srcId="{0A3B427A-3152-45EA-BAA9-01369531970F}" destId="{EDFDE19D-E880-4C4B-9202-0217545704ED}" srcOrd="1" destOrd="0" parTransId="{12CE30B3-F1E2-4CF9-A730-291C04F338BD}" sibTransId="{3F7FE923-F50B-43ED-9260-CC7F8C17A1C3}"/>
    <dgm:cxn modelId="{D921C461-356E-4D92-A450-F62D90F93B2D}" srcId="{0A3B427A-3152-45EA-BAA9-01369531970F}" destId="{E182EB1F-C16B-4154-86B7-62C058C9ADFD}" srcOrd="2" destOrd="0" parTransId="{59ABA441-0AAF-4AB4-9653-157A47A7F4CD}" sibTransId="{B97409B6-5727-411C-9452-98ECEBF7E054}"/>
    <dgm:cxn modelId="{F74D0463-CE44-43AD-A3EE-C8C30C1736DD}" type="presOf" srcId="{B27EC105-C0A6-417E-BE37-9A9D8E8BAB83}" destId="{451FCC3B-780A-4CA4-A0F6-0C4E7E604126}" srcOrd="0" destOrd="0" presId="urn:microsoft.com/office/officeart/2005/8/layout/list1"/>
    <dgm:cxn modelId="{791DBD6E-6A90-4178-A39B-EA7F67D7CA30}" type="presOf" srcId="{FF0CFB43-643B-4869-AF69-7492BB8B9846}" destId="{7AB5BDC3-149F-4CFD-9C28-B766C8C59F8D}" srcOrd="1" destOrd="0" presId="urn:microsoft.com/office/officeart/2005/8/layout/list1"/>
    <dgm:cxn modelId="{7058C06E-D9DC-4679-9044-CC8E993B234F}" type="presOf" srcId="{5BB5CAEE-5627-4654-90EA-85C4AA55BC46}" destId="{8887372D-7795-434F-BADE-663C10F408CA}" srcOrd="0" destOrd="3" presId="urn:microsoft.com/office/officeart/2005/8/layout/list1"/>
    <dgm:cxn modelId="{B13DCD7F-89F4-482F-9E95-94B52CC103A1}" type="presOf" srcId="{FF0CFB43-643B-4869-AF69-7492BB8B9846}" destId="{35A0CB85-C75B-4740-BBD2-487EBA867DCB}" srcOrd="0" destOrd="0" presId="urn:microsoft.com/office/officeart/2005/8/layout/list1"/>
    <dgm:cxn modelId="{F4147087-1012-4B9C-A246-9AF4676A7A17}" type="presOf" srcId="{A19F3B46-E0D5-4D7A-B1EB-EF4862F0523C}" destId="{5A3E7073-7A17-47DA-907A-AF544173E1E1}" srcOrd="0" destOrd="0" presId="urn:microsoft.com/office/officeart/2005/8/layout/list1"/>
    <dgm:cxn modelId="{D5A6BE8D-688C-4F1A-A5C3-69CC4CDEF7A8}" srcId="{0A3B427A-3152-45EA-BAA9-01369531970F}" destId="{A32A4AD2-8F34-4F2B-AB10-32DD0B553096}" srcOrd="0" destOrd="0" parTransId="{D476099A-5232-4BE2-820E-BDD0BCD393E3}" sibTransId="{5F41404C-8B8B-4A2D-A9B9-A5BE70EEC731}"/>
    <dgm:cxn modelId="{39FFDD98-F843-47BA-86FD-FF6D21D7BCD8}" type="presOf" srcId="{A19F3B46-E0D5-4D7A-B1EB-EF4862F0523C}" destId="{7F66A822-A68A-4DC7-99E5-ED91AF58A6E5}" srcOrd="1" destOrd="0" presId="urn:microsoft.com/office/officeart/2005/8/layout/list1"/>
    <dgm:cxn modelId="{86507E99-E715-43A9-A0F7-ABEEFD515AE0}" type="presOf" srcId="{3A7D4470-27C8-48DE-82FA-0B6657840E81}" destId="{8887372D-7795-434F-BADE-663C10F408CA}" srcOrd="0" destOrd="2" presId="urn:microsoft.com/office/officeart/2005/8/layout/list1"/>
    <dgm:cxn modelId="{F201A2B8-CC29-41C5-8282-00DF6B4C6714}" srcId="{B27EC105-C0A6-417E-BE37-9A9D8E8BAB83}" destId="{A19F3B46-E0D5-4D7A-B1EB-EF4862F0523C}" srcOrd="0" destOrd="0" parTransId="{E4B19800-4580-4A6D-BE77-5280A54F5AC7}" sibTransId="{D6EE81DA-40D0-4A25-82E9-143D8701EA3C}"/>
    <dgm:cxn modelId="{31A4F0C8-02AF-4187-8A61-30A4CC1A0086}" srcId="{EDFDE19D-E880-4C4B-9202-0217545704ED}" destId="{5BB5CAEE-5627-4654-90EA-85C4AA55BC46}" srcOrd="1" destOrd="0" parTransId="{AB349B17-088F-41FE-A2D8-6A6158DCC09B}" sibTransId="{44569178-B115-461B-AE7F-9B065738CF39}"/>
    <dgm:cxn modelId="{4040CCE5-F18F-4BEA-AABD-83A997D72043}" srcId="{EDFDE19D-E880-4C4B-9202-0217545704ED}" destId="{3A7D4470-27C8-48DE-82FA-0B6657840E81}" srcOrd="0" destOrd="0" parTransId="{33A7A615-3DED-478F-9C27-0061F669F485}" sibTransId="{A5C4DA87-4852-4960-AD66-77C2C21A9E78}"/>
    <dgm:cxn modelId="{25F000E7-A71B-434E-BF77-173C2B18D1FD}" type="presOf" srcId="{C806AE18-DE11-439A-BFCF-80B97CA48651}" destId="{8887372D-7795-434F-BADE-663C10F408CA}" srcOrd="0" destOrd="4" presId="urn:microsoft.com/office/officeart/2005/8/layout/list1"/>
    <dgm:cxn modelId="{931DCCEC-A90C-461B-A8CE-DF303967FF20}" type="presOf" srcId="{E182EB1F-C16B-4154-86B7-62C058C9ADFD}" destId="{8887372D-7795-434F-BADE-663C10F408CA}" srcOrd="0" destOrd="5" presId="urn:microsoft.com/office/officeart/2005/8/layout/list1"/>
    <dgm:cxn modelId="{FFFE43F2-6611-4266-B965-A68518204C6E}" srcId="{B27EC105-C0A6-417E-BE37-9A9D8E8BAB83}" destId="{0A3B427A-3152-45EA-BAA9-01369531970F}" srcOrd="2" destOrd="0" parTransId="{98D24625-CE81-4487-A4A4-7552F22C1877}" sibTransId="{62269D89-D66D-4B19-83A9-CE92E6496897}"/>
    <dgm:cxn modelId="{7DF4B90C-5553-431A-BED2-B6E397DAF93A}" type="presParOf" srcId="{451FCC3B-780A-4CA4-A0F6-0C4E7E604126}" destId="{F3BE82E8-9F60-4BD6-B240-BB00E7B46E5B}" srcOrd="0" destOrd="0" presId="urn:microsoft.com/office/officeart/2005/8/layout/list1"/>
    <dgm:cxn modelId="{14BAEFBB-BEC6-406D-8B07-E3E5DAE3CF08}" type="presParOf" srcId="{F3BE82E8-9F60-4BD6-B240-BB00E7B46E5B}" destId="{5A3E7073-7A17-47DA-907A-AF544173E1E1}" srcOrd="0" destOrd="0" presId="urn:microsoft.com/office/officeart/2005/8/layout/list1"/>
    <dgm:cxn modelId="{1D05D7E6-3628-4D31-ABC3-E41A81BB7368}" type="presParOf" srcId="{F3BE82E8-9F60-4BD6-B240-BB00E7B46E5B}" destId="{7F66A822-A68A-4DC7-99E5-ED91AF58A6E5}" srcOrd="1" destOrd="0" presId="urn:microsoft.com/office/officeart/2005/8/layout/list1"/>
    <dgm:cxn modelId="{5AB8D490-1BC0-4550-B02F-39E18A895F81}" type="presParOf" srcId="{451FCC3B-780A-4CA4-A0F6-0C4E7E604126}" destId="{AAF96BD7-C42C-48B8-924A-9E82703E3692}" srcOrd="1" destOrd="0" presId="urn:microsoft.com/office/officeart/2005/8/layout/list1"/>
    <dgm:cxn modelId="{157E4CB9-07A2-44BC-BA68-393CDC52C6F8}" type="presParOf" srcId="{451FCC3B-780A-4CA4-A0F6-0C4E7E604126}" destId="{490F95AF-BED5-4611-9676-C3474DFF10DE}" srcOrd="2" destOrd="0" presId="urn:microsoft.com/office/officeart/2005/8/layout/list1"/>
    <dgm:cxn modelId="{0F97E72E-6657-400B-B0A9-DFEF0AD80A7E}" type="presParOf" srcId="{451FCC3B-780A-4CA4-A0F6-0C4E7E604126}" destId="{F11CE1FD-C7A9-4779-B3C5-3E4D03D3EB7F}" srcOrd="3" destOrd="0" presId="urn:microsoft.com/office/officeart/2005/8/layout/list1"/>
    <dgm:cxn modelId="{127D16EE-7F7A-4C74-AC21-9F8C0EDFE587}" type="presParOf" srcId="{451FCC3B-780A-4CA4-A0F6-0C4E7E604126}" destId="{A499378D-206D-4358-A441-69DFB2444B79}" srcOrd="4" destOrd="0" presId="urn:microsoft.com/office/officeart/2005/8/layout/list1"/>
    <dgm:cxn modelId="{A02F8A40-597D-4F1F-9B9C-B777A1DD9001}" type="presParOf" srcId="{A499378D-206D-4358-A441-69DFB2444B79}" destId="{35A0CB85-C75B-4740-BBD2-487EBA867DCB}" srcOrd="0" destOrd="0" presId="urn:microsoft.com/office/officeart/2005/8/layout/list1"/>
    <dgm:cxn modelId="{6C7EDD49-E710-44E5-BF85-0AA5E84696C7}" type="presParOf" srcId="{A499378D-206D-4358-A441-69DFB2444B79}" destId="{7AB5BDC3-149F-4CFD-9C28-B766C8C59F8D}" srcOrd="1" destOrd="0" presId="urn:microsoft.com/office/officeart/2005/8/layout/list1"/>
    <dgm:cxn modelId="{399947B9-399D-48C2-B8F3-351C39F4E62B}" type="presParOf" srcId="{451FCC3B-780A-4CA4-A0F6-0C4E7E604126}" destId="{4E781C52-CFEF-4A9B-962E-A278D1537F8B}" srcOrd="5" destOrd="0" presId="urn:microsoft.com/office/officeart/2005/8/layout/list1"/>
    <dgm:cxn modelId="{A72CA030-A366-4530-BCCD-DAA32630C470}" type="presParOf" srcId="{451FCC3B-780A-4CA4-A0F6-0C4E7E604126}" destId="{1C2F6DE4-2AE9-41B2-ABB8-7D81404A045A}" srcOrd="6" destOrd="0" presId="urn:microsoft.com/office/officeart/2005/8/layout/list1"/>
    <dgm:cxn modelId="{6202EB25-754A-4EA0-9ACB-1722E16A4BE0}" type="presParOf" srcId="{451FCC3B-780A-4CA4-A0F6-0C4E7E604126}" destId="{1BF6670F-BAD4-4CE8-8FAF-C7C38FEDC9F8}" srcOrd="7" destOrd="0" presId="urn:microsoft.com/office/officeart/2005/8/layout/list1"/>
    <dgm:cxn modelId="{74B5F276-AF5E-41AA-9C6A-476E52F2081D}" type="presParOf" srcId="{451FCC3B-780A-4CA4-A0F6-0C4E7E604126}" destId="{E65BF1E5-B996-4D00-BA34-12321ED170F1}" srcOrd="8" destOrd="0" presId="urn:microsoft.com/office/officeart/2005/8/layout/list1"/>
    <dgm:cxn modelId="{ABE68F00-A137-4E04-9D92-71110488535D}" type="presParOf" srcId="{E65BF1E5-B996-4D00-BA34-12321ED170F1}" destId="{CA53D204-40E4-4140-8AEF-C410C9A4C899}" srcOrd="0" destOrd="0" presId="urn:microsoft.com/office/officeart/2005/8/layout/list1"/>
    <dgm:cxn modelId="{C05C8285-8692-4EBE-A01A-3F916FF3D9A5}" type="presParOf" srcId="{E65BF1E5-B996-4D00-BA34-12321ED170F1}" destId="{09A28BDB-9CB2-4FB7-A0B1-9C3E09CE37D8}" srcOrd="1" destOrd="0" presId="urn:microsoft.com/office/officeart/2005/8/layout/list1"/>
    <dgm:cxn modelId="{41E43814-39E4-4A77-B126-27A202555683}" type="presParOf" srcId="{451FCC3B-780A-4CA4-A0F6-0C4E7E604126}" destId="{816D5C24-2EB0-47D0-B57E-611D30DF8BE5}" srcOrd="9" destOrd="0" presId="urn:microsoft.com/office/officeart/2005/8/layout/list1"/>
    <dgm:cxn modelId="{B6E68A8D-46E2-46E2-9876-73BD462B940C}" type="presParOf" srcId="{451FCC3B-780A-4CA4-A0F6-0C4E7E604126}" destId="{8887372D-7795-434F-BADE-663C10F408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80370-7DC9-499A-B68C-46CD86977F5F}">
      <dsp:nvSpPr>
        <dsp:cNvPr id="0" name=""/>
        <dsp:cNvSpPr/>
      </dsp:nvSpPr>
      <dsp:spPr>
        <a:xfrm>
          <a:off x="0" y="3535"/>
          <a:ext cx="7930704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9E26C-F5D0-4DDF-8DC9-18AD7C756214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444D1-D83D-403E-913B-E7EAEECB96A3}">
      <dsp:nvSpPr>
        <dsp:cNvPr id="0" name=""/>
        <dsp:cNvSpPr/>
      </dsp:nvSpPr>
      <dsp:spPr>
        <a:xfrm>
          <a:off x="869886" y="3535"/>
          <a:ext cx="7060817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Benefits At a Glance</a:t>
          </a:r>
        </a:p>
      </dsp:txBody>
      <dsp:txXfrm>
        <a:off x="869886" y="3535"/>
        <a:ext cx="7060817" cy="753148"/>
      </dsp:txXfrm>
    </dsp:sp>
    <dsp:sp modelId="{974C7F61-6829-4105-8030-AD7B30A35AEF}">
      <dsp:nvSpPr>
        <dsp:cNvPr id="0" name=""/>
        <dsp:cNvSpPr/>
      </dsp:nvSpPr>
      <dsp:spPr>
        <a:xfrm>
          <a:off x="0" y="944971"/>
          <a:ext cx="7930704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05235-2372-4EA3-B303-E4212FDE9358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31E12-4322-47A1-AD84-EE75EDEEDE62}">
      <dsp:nvSpPr>
        <dsp:cNvPr id="0" name=""/>
        <dsp:cNvSpPr/>
      </dsp:nvSpPr>
      <dsp:spPr>
        <a:xfrm>
          <a:off x="869886" y="944971"/>
          <a:ext cx="7060817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PT Solutions Benefits website tour</a:t>
          </a:r>
        </a:p>
      </dsp:txBody>
      <dsp:txXfrm>
        <a:off x="869886" y="944971"/>
        <a:ext cx="7060817" cy="753148"/>
      </dsp:txXfrm>
    </dsp:sp>
    <dsp:sp modelId="{E7C38FF4-D2D0-42E3-9432-6744B89F2DE6}">
      <dsp:nvSpPr>
        <dsp:cNvPr id="0" name=""/>
        <dsp:cNvSpPr/>
      </dsp:nvSpPr>
      <dsp:spPr>
        <a:xfrm>
          <a:off x="0" y="1886407"/>
          <a:ext cx="7930704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E38F1-F956-4851-A101-30D7136592B2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08DDF-B817-479B-9EC3-4FC245FE63A4}">
      <dsp:nvSpPr>
        <dsp:cNvPr id="0" name=""/>
        <dsp:cNvSpPr/>
      </dsp:nvSpPr>
      <dsp:spPr>
        <a:xfrm>
          <a:off x="869886" y="1886407"/>
          <a:ext cx="7060817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PTS / </a:t>
          </a:r>
          <a:r>
            <a:rPr lang="en-US" sz="1900" kern="1200" dirty="0" err="1"/>
            <a:t>ActivePro</a:t>
          </a:r>
          <a:r>
            <a:rPr lang="en-US" sz="1900" kern="1200" dirty="0"/>
            <a:t> Medical and Dental side-by-side overview</a:t>
          </a:r>
        </a:p>
      </dsp:txBody>
      <dsp:txXfrm>
        <a:off x="869886" y="1886407"/>
        <a:ext cx="7060817" cy="753148"/>
      </dsp:txXfrm>
    </dsp:sp>
    <dsp:sp modelId="{214070E8-20C6-4FBA-9726-42052CCD7FD2}">
      <dsp:nvSpPr>
        <dsp:cNvPr id="0" name=""/>
        <dsp:cNvSpPr/>
      </dsp:nvSpPr>
      <dsp:spPr>
        <a:xfrm>
          <a:off x="0" y="2827842"/>
          <a:ext cx="7930704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982E-A84E-450E-94AC-0C86DAEC17A5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F3FB8-8DA3-4E0D-A68D-27C928143D24}">
      <dsp:nvSpPr>
        <dsp:cNvPr id="0" name=""/>
        <dsp:cNvSpPr/>
      </dsp:nvSpPr>
      <dsp:spPr>
        <a:xfrm>
          <a:off x="869886" y="2827842"/>
          <a:ext cx="7060817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Q&amp;A support</a:t>
          </a:r>
        </a:p>
      </dsp:txBody>
      <dsp:txXfrm>
        <a:off x="869886" y="2827842"/>
        <a:ext cx="7060817" cy="753148"/>
      </dsp:txXfrm>
    </dsp:sp>
    <dsp:sp modelId="{B4810F7A-9BA9-4812-869C-E88D0D80BAF7}">
      <dsp:nvSpPr>
        <dsp:cNvPr id="0" name=""/>
        <dsp:cNvSpPr/>
      </dsp:nvSpPr>
      <dsp:spPr>
        <a:xfrm>
          <a:off x="0" y="3769278"/>
          <a:ext cx="7930704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FE279-BC2E-4144-B27F-034C964069A9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F7DDC-2D36-4EBB-87F9-02CAB6214409}">
      <dsp:nvSpPr>
        <dsp:cNvPr id="0" name=""/>
        <dsp:cNvSpPr/>
      </dsp:nvSpPr>
      <dsp:spPr>
        <a:xfrm>
          <a:off x="869886" y="3769278"/>
          <a:ext cx="7060817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FAQ review</a:t>
          </a:r>
        </a:p>
      </dsp:txBody>
      <dsp:txXfrm>
        <a:off x="869886" y="3769278"/>
        <a:ext cx="7060817" cy="753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F95AF-BED5-4611-9676-C3474DFF10DE}">
      <dsp:nvSpPr>
        <dsp:cNvPr id="0" name=""/>
        <dsp:cNvSpPr/>
      </dsp:nvSpPr>
      <dsp:spPr>
        <a:xfrm>
          <a:off x="0" y="332121"/>
          <a:ext cx="793070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6A822-A68A-4DC7-99E5-ED91AF58A6E5}">
      <dsp:nvSpPr>
        <dsp:cNvPr id="0" name=""/>
        <dsp:cNvSpPr/>
      </dsp:nvSpPr>
      <dsp:spPr>
        <a:xfrm>
          <a:off x="396535" y="81201"/>
          <a:ext cx="555149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3" tIns="0" rIns="20983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New Benefits Effective Date:  January 1, 2024</a:t>
          </a:r>
        </a:p>
      </dsp:txBody>
      <dsp:txXfrm>
        <a:off x="421033" y="105699"/>
        <a:ext cx="5502496" cy="452844"/>
      </dsp:txXfrm>
    </dsp:sp>
    <dsp:sp modelId="{1C2F6DE4-2AE9-41B2-ABB8-7D81404A045A}">
      <dsp:nvSpPr>
        <dsp:cNvPr id="0" name=""/>
        <dsp:cNvSpPr/>
      </dsp:nvSpPr>
      <dsp:spPr>
        <a:xfrm>
          <a:off x="0" y="1103241"/>
          <a:ext cx="793070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5BDC3-149F-4CFD-9C28-B766C8C59F8D}">
      <dsp:nvSpPr>
        <dsp:cNvPr id="0" name=""/>
        <dsp:cNvSpPr/>
      </dsp:nvSpPr>
      <dsp:spPr>
        <a:xfrm>
          <a:off x="396535" y="852321"/>
          <a:ext cx="555149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3" tIns="0" rIns="20983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Open Enrollment: Monday, 11/27 – Monday 12/11</a:t>
          </a:r>
        </a:p>
      </dsp:txBody>
      <dsp:txXfrm>
        <a:off x="421033" y="876819"/>
        <a:ext cx="5502496" cy="452844"/>
      </dsp:txXfrm>
    </dsp:sp>
    <dsp:sp modelId="{8887372D-7795-434F-BADE-663C10F408CA}">
      <dsp:nvSpPr>
        <dsp:cNvPr id="0" name=""/>
        <dsp:cNvSpPr/>
      </dsp:nvSpPr>
      <dsp:spPr>
        <a:xfrm>
          <a:off x="0" y="1874361"/>
          <a:ext cx="7930704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511" tIns="354076" rIns="61551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 </a:t>
          </a:r>
          <a:r>
            <a:rPr lang="en-US" sz="1700" b="1" kern="1200" dirty="0"/>
            <a:t>PT Solutions Benefits Website</a:t>
          </a:r>
          <a:r>
            <a:rPr lang="en-US" sz="1700" kern="1200" dirty="0"/>
            <a:t>: </a:t>
          </a:r>
          <a:r>
            <a:rPr lang="en-US" sz="1700" b="0" kern="1200" dirty="0">
              <a:solidFill>
                <a:srgbClr val="006AC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ptsolutions.mybenefitport.com</a:t>
          </a:r>
          <a:endParaRPr lang="en-US" sz="1700" b="0" kern="1200" dirty="0">
            <a:solidFill>
              <a:srgbClr val="006AC6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 Benefits Assistance Center – Dedicated </a:t>
          </a:r>
          <a:r>
            <a:rPr lang="en-US" sz="1700" kern="1200" dirty="0" err="1"/>
            <a:t>ActivePro</a:t>
          </a:r>
          <a:r>
            <a:rPr lang="en-US" sz="1700" kern="1200" dirty="0"/>
            <a:t> Q&amp;A Support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Phone: (833) 288-5473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Email:  </a:t>
          </a:r>
          <a:r>
            <a:rPr lang="en-US" sz="1700" b="1" kern="1200" dirty="0">
              <a:solidFill>
                <a:srgbClr val="006AC6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PTBenefits@bac.Lockton.com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Hours: Monday – Friday, 8am – 7pm EST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iBTR</a:t>
          </a:r>
          <a:r>
            <a:rPr lang="en-US" sz="1700" kern="1200" dirty="0"/>
            <a:t> – One-on-One Enrollment </a:t>
          </a:r>
          <a:r>
            <a:rPr lang="en-US" sz="1700" kern="1200"/>
            <a:t>Support 11/27-12/11 – </a:t>
          </a:r>
          <a:r>
            <a:rPr lang="en-US" sz="1700" i="1" kern="1200" dirty="0">
              <a:solidFill>
                <a:srgbClr val="FFB600"/>
              </a:solidFill>
            </a:rPr>
            <a:t>more info to come!</a:t>
          </a:r>
        </a:p>
      </dsp:txBody>
      <dsp:txXfrm>
        <a:off x="0" y="1874361"/>
        <a:ext cx="7930704" cy="2570400"/>
      </dsp:txXfrm>
    </dsp:sp>
    <dsp:sp modelId="{09A28BDB-9CB2-4FB7-A0B1-9C3E09CE37D8}">
      <dsp:nvSpPr>
        <dsp:cNvPr id="0" name=""/>
        <dsp:cNvSpPr/>
      </dsp:nvSpPr>
      <dsp:spPr>
        <a:xfrm>
          <a:off x="396535" y="1623441"/>
          <a:ext cx="555149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3" tIns="0" rIns="20983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Support:</a:t>
          </a:r>
          <a:endParaRPr lang="en-US" sz="1700" kern="1200"/>
        </a:p>
      </dsp:txBody>
      <dsp:txXfrm>
        <a:off x="421033" y="1647939"/>
        <a:ext cx="5502496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F0AEB-244D-45A0-BC95-74F0C765938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390E-3DBC-4296-A87B-03D68AD6E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over Page -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999765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i="0" cap="none" spc="0" baseline="0">
                <a:solidFill>
                  <a:srgbClr val="FFB6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499577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7200" b="0" i="0" cap="none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Main Title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445485-2BB2-7F4A-B074-EF37DDF53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r="-1517"/>
          <a:stretch/>
        </p:blipFill>
        <p:spPr>
          <a:xfrm>
            <a:off x="3183038" y="4677387"/>
            <a:ext cx="2789499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6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Page - Photo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154F8AE-E200-ED58-0994-8D2659A50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84" y="279074"/>
            <a:ext cx="603623" cy="50039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8D0922F-895D-9A2E-4CD0-C548A96DB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0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AC7907-8CDF-D69D-39BD-346D6FAA01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4257" y="1096963"/>
            <a:ext cx="4186238" cy="524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0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 Pag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45521-D986-5E31-B5B8-696394025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1" t="4617" r="18910" b="8063"/>
          <a:stretch/>
        </p:blipFill>
        <p:spPr>
          <a:xfrm>
            <a:off x="0" y="0"/>
            <a:ext cx="4407877" cy="6858000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004B7D12-3453-F399-286C-D0380DFC3EF3}"/>
              </a:ext>
            </a:extLst>
          </p:cNvPr>
          <p:cNvSpPr/>
          <p:nvPr userDrawn="1"/>
        </p:nvSpPr>
        <p:spPr>
          <a:xfrm>
            <a:off x="0" y="0"/>
            <a:ext cx="4407876" cy="6858000"/>
          </a:xfrm>
          <a:prstGeom prst="rect">
            <a:avLst/>
          </a:prstGeom>
          <a:solidFill>
            <a:schemeClr val="accent4">
              <a:alpha val="78599"/>
            </a:schemeClr>
          </a:solidFill>
          <a:ln w="12700">
            <a:miter lim="400000"/>
          </a:ln>
        </p:spPr>
        <p:txBody>
          <a:bodyPr lIns="73347" tIns="73347" rIns="73347" bIns="73347" anchor="ctr"/>
          <a:lstStyle/>
          <a:p>
            <a:endParaRPr sz="1637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8A05EC0-FDFE-3CAF-7871-C0FDB20382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89" y="602565"/>
            <a:ext cx="2534638" cy="1235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4FCB35-9D23-EAF3-C7E1-B572B6CF8F91}"/>
              </a:ext>
            </a:extLst>
          </p:cNvPr>
          <p:cNvSpPr txBox="1"/>
          <p:nvPr userDrawn="1"/>
        </p:nvSpPr>
        <p:spPr>
          <a:xfrm>
            <a:off x="4847135" y="6352069"/>
            <a:ext cx="3804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775">
              <a:defRPr/>
            </a:pPr>
            <a:r>
              <a:rPr lang="en-US" sz="800" b="1" spc="90" dirty="0"/>
              <a:t>CONFIDENTIAL &amp; PROPRIETARY TO PT SOLUTIONS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02662A-0C02-A2AF-7F7A-A153DACD6B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8063" y="497120"/>
            <a:ext cx="2563812" cy="14462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0FC4F6-8B5B-353C-466C-C0A11EF20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47135" y="3463943"/>
            <a:ext cx="4208462" cy="182880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[Headline]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BEFAF8-9E3A-19A0-E006-3591972826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638" y="5800725"/>
            <a:ext cx="4208462" cy="377825"/>
          </a:xfrm>
        </p:spPr>
        <p:txBody>
          <a:bodyPr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cap="all" baseline="0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sz="2000" cap="all" baseline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sz="2000" cap="all" baseline="0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sz="2000" cap="all" baseline="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01281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_Content Page - Blu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876" y="557867"/>
            <a:ext cx="8416924" cy="757774"/>
          </a:xfrm>
        </p:spPr>
        <p:txBody>
          <a:bodyPr>
            <a:normAutofit/>
          </a:bodyPr>
          <a:lstStyle>
            <a:lvl1pPr>
              <a:defRPr sz="32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426609"/>
            <a:ext cx="8416924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C9128-CE27-9A4A-AECD-9A51D1E37116}"/>
              </a:ext>
            </a:extLst>
          </p:cNvPr>
          <p:cNvSpPr/>
          <p:nvPr userDrawn="1"/>
        </p:nvSpPr>
        <p:spPr>
          <a:xfrm>
            <a:off x="0" y="6210300"/>
            <a:ext cx="9144000" cy="647702"/>
          </a:xfrm>
          <a:prstGeom prst="rect">
            <a:avLst/>
          </a:prstGeom>
          <a:solidFill>
            <a:srgbClr val="006AC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43BC3D-AE51-214B-A355-DEAC43F4F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r="11447"/>
          <a:stretch/>
        </p:blipFill>
        <p:spPr>
          <a:xfrm>
            <a:off x="6175290" y="6429311"/>
            <a:ext cx="169868" cy="226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D18F7-B616-80E1-7888-F13EF0CBF4F6}"/>
              </a:ext>
            </a:extLst>
          </p:cNvPr>
          <p:cNvSpPr txBox="1"/>
          <p:nvPr userDrawn="1"/>
        </p:nvSpPr>
        <p:spPr>
          <a:xfrm>
            <a:off x="6039508" y="6396120"/>
            <a:ext cx="2869797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900" b="1" i="0" spc="150" baseline="0" dirty="0">
                <a:solidFill>
                  <a:srgbClr val="FFB600"/>
                </a:solidFill>
                <a:latin typeface="Brandon Grotesque Bold" panose="020B0503020203060202" pitchFamily="34" charset="77"/>
              </a:rPr>
              <a:t>MAKING </a:t>
            </a:r>
            <a:r>
              <a:rPr lang="en-US" sz="1300" b="1" i="0" spc="0" baseline="0" dirty="0">
                <a:solidFill>
                  <a:schemeClr val="bg1"/>
                </a:solidFill>
                <a:latin typeface="Brandon Grotesque Bold" panose="020B0503020203060202" pitchFamily="34" charset="77"/>
              </a:rPr>
              <a:t>UNSTOPPABLE</a:t>
            </a:r>
            <a:r>
              <a:rPr lang="en-US" sz="900" b="1" i="0" spc="150" baseline="0" dirty="0">
                <a:solidFill>
                  <a:srgbClr val="FFB600"/>
                </a:solidFill>
                <a:latin typeface="Brandon Grotesque Bold" panose="020B0503020203060202" pitchFamily="34" charset="77"/>
              </a:rPr>
              <a:t> HAPPEN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776E8F-8D5C-3CF1-8394-F7F1B9D697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6" y="6346360"/>
            <a:ext cx="1778219" cy="3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8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Page -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E27EF1-EEA2-A546-9D82-F654EEC55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77" y="557867"/>
            <a:ext cx="7930704" cy="757774"/>
          </a:xfrm>
        </p:spPr>
        <p:txBody>
          <a:bodyPr>
            <a:normAutofit/>
          </a:bodyPr>
          <a:lstStyle>
            <a:lvl1pPr>
              <a:defRPr sz="3600" b="0" i="0" cap="none" baseline="0">
                <a:solidFill>
                  <a:schemeClr val="accent2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9D0614-090A-6545-A57D-A0143754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77" y="1426609"/>
            <a:ext cx="7930704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1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ontent Page - White Graphic Background+Pg#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0D95E1-119D-3A5C-CD27-1321259F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6" y="557867"/>
            <a:ext cx="8416924" cy="757774"/>
          </a:xfrm>
        </p:spPr>
        <p:txBody>
          <a:bodyPr>
            <a:normAutofit/>
          </a:bodyPr>
          <a:lstStyle>
            <a:lvl1pPr>
              <a:defRPr sz="32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7A7D2-BEA9-2FD4-0BBB-22E9699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6" y="1426609"/>
            <a:ext cx="8416924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9C877-585D-8CE7-EA50-C3448199E3A0}"/>
              </a:ext>
            </a:extLst>
          </p:cNvPr>
          <p:cNvSpPr txBox="1"/>
          <p:nvPr userDrawn="1"/>
        </p:nvSpPr>
        <p:spPr>
          <a:xfrm>
            <a:off x="8003495" y="6362574"/>
            <a:ext cx="565613" cy="2322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F791814-9B39-48BE-8D54-F7E272E75761}" type="slidenum">
              <a:rPr lang="en-US" sz="909" b="0" i="0" smtClean="0">
                <a:solidFill>
                  <a:schemeClr val="accent2"/>
                </a:solidFill>
                <a:latin typeface="Brandon Grotesque Black" panose="020B0503020203060202" pitchFamily="34" charset="77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9" b="0" i="0" dirty="0">
              <a:solidFill>
                <a:schemeClr val="accent2"/>
              </a:solidFill>
              <a:latin typeface="Brandon Grotesque Black" panose="020B0503020203060202" pitchFamily="34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F91D9D-1680-A8CC-82B6-0B52E5DD9097}"/>
              </a:ext>
            </a:extLst>
          </p:cNvPr>
          <p:cNvCxnSpPr>
            <a:cxnSpLocks/>
          </p:cNvCxnSpPr>
          <p:nvPr userDrawn="1"/>
        </p:nvCxnSpPr>
        <p:spPr>
          <a:xfrm>
            <a:off x="8237573" y="6413422"/>
            <a:ext cx="0" cy="13299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6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Page/Divid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C073-09EE-7949-BCE9-DCB545ED2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648" y="2299922"/>
            <a:ext cx="7930704" cy="757774"/>
          </a:xfrm>
        </p:spPr>
        <p:txBody>
          <a:bodyPr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20A8617-0C39-4A41-8856-A16BCF2B6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6" r="26344" b="31068"/>
          <a:stretch/>
        </p:blipFill>
        <p:spPr>
          <a:xfrm>
            <a:off x="5626101" y="4179193"/>
            <a:ext cx="3517900" cy="2678808"/>
          </a:xfrm>
          <a:prstGeom prst="rect">
            <a:avLst/>
          </a:prstGeom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98FDF-AE6C-5B43-BD52-FB8EC6DD2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219" y="3057697"/>
            <a:ext cx="7929563" cy="1069975"/>
          </a:xfrm>
        </p:spPr>
        <p:txBody>
          <a:bodyPr>
            <a:noAutofit/>
          </a:bodyPr>
          <a:lstStyle>
            <a:lvl1pPr marL="0" indent="0">
              <a:buNone/>
              <a:defRPr sz="7400" b="0" i="0" cap="none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1480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ontent Page - Blue Graphic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w, sword, weapon&#10;&#10;Description automatically generated">
            <a:extLst>
              <a:ext uri="{FF2B5EF4-FFF2-40B4-BE49-F238E27FC236}">
                <a16:creationId xmlns:a16="http://schemas.microsoft.com/office/drawing/2014/main" id="{33299B61-8461-3C48-A2AC-5612B5722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BB1C1-C4E8-7D4D-8C31-8E4C42AD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77" y="557867"/>
            <a:ext cx="7930704" cy="7577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3F7C8F-4601-8C44-B6B8-405B3BBD2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77" y="1426609"/>
            <a:ext cx="7930704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Content Page - Blue Left/Whit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w, sword, weapon&#10;&#10;Description automatically generated">
            <a:extLst>
              <a:ext uri="{FF2B5EF4-FFF2-40B4-BE49-F238E27FC236}">
                <a16:creationId xmlns:a16="http://schemas.microsoft.com/office/drawing/2014/main" id="{33299B61-8461-3C48-A2AC-5612B5722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BB1C1-C4E8-7D4D-8C31-8E4C42AD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77" y="778892"/>
            <a:ext cx="2377902" cy="347561"/>
          </a:xfrm>
        </p:spPr>
        <p:txBody>
          <a:bodyPr anchor="t" anchorCtr="0">
            <a:noAutofit/>
          </a:bodyPr>
          <a:lstStyle>
            <a:lvl1pPr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SUBHEADER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3F7C8F-4601-8C44-B6B8-405B3BBD25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9077" y="1179002"/>
            <a:ext cx="2377902" cy="1128997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Arial"/>
              <a:buNone/>
              <a:defRPr sz="3600" b="0" i="0" cap="none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Clr>
                <a:schemeClr val="accent2"/>
              </a:buClr>
              <a:buFont typeface="Arial"/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Clr>
                <a:schemeClr val="accent2"/>
              </a:buClr>
              <a:buFont typeface="Arial"/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Clr>
                <a:schemeClr val="accent2"/>
              </a:buClr>
              <a:buFont typeface="Arial"/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Clr>
                <a:schemeClr val="accent2"/>
              </a:buClr>
              <a:buFont typeface="Arial"/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5389E4-F7AD-0243-B8D7-A1A010554575}"/>
              </a:ext>
            </a:extLst>
          </p:cNvPr>
          <p:cNvSpPr/>
          <p:nvPr userDrawn="1"/>
        </p:nvSpPr>
        <p:spPr>
          <a:xfrm>
            <a:off x="3630010" y="0"/>
            <a:ext cx="551399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935E0-687D-7D4E-AB91-31ABD06791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891" y="2617789"/>
            <a:ext cx="2377678" cy="340518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803A721-567D-8E43-B667-5AAFBE83EC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8685" y="779463"/>
            <a:ext cx="4186238" cy="524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ontent Page - White Footer + Pg#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BE4590-EB52-ADCD-FCDB-0AB2AA0D720C}"/>
              </a:ext>
            </a:extLst>
          </p:cNvPr>
          <p:cNvSpPr txBox="1"/>
          <p:nvPr userDrawn="1"/>
        </p:nvSpPr>
        <p:spPr>
          <a:xfrm>
            <a:off x="8003495" y="6362574"/>
            <a:ext cx="565613" cy="2322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F791814-9B39-48BE-8D54-F7E272E75761}" type="slidenum">
              <a:rPr lang="en-US" sz="909" b="0" i="0" smtClean="0">
                <a:solidFill>
                  <a:schemeClr val="accent2"/>
                </a:solidFill>
                <a:latin typeface="Brandon Grotesque Black" panose="020B0503020203060202" pitchFamily="34" charset="77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9" b="0" i="0" dirty="0">
              <a:solidFill>
                <a:schemeClr val="accent2"/>
              </a:solidFill>
              <a:latin typeface="Brandon Grotesque Black" panose="020B0503020203060202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60353-A174-CEA7-2F45-54B46DF09938}"/>
              </a:ext>
            </a:extLst>
          </p:cNvPr>
          <p:cNvSpPr txBox="1"/>
          <p:nvPr userDrawn="1"/>
        </p:nvSpPr>
        <p:spPr>
          <a:xfrm>
            <a:off x="854471" y="6230660"/>
            <a:ext cx="2023691" cy="34308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en-US" sz="909" b="0" i="0" dirty="0">
                <a:solidFill>
                  <a:schemeClr val="tx2"/>
                </a:solidFill>
                <a:latin typeface="Brandon Grotesque Black" panose="020B0503020203060202" pitchFamily="34" charset="77"/>
              </a:rPr>
              <a:t>PT</a:t>
            </a:r>
            <a:r>
              <a:rPr lang="en-US" sz="909" b="0" i="0" dirty="0">
                <a:solidFill>
                  <a:schemeClr val="accent2"/>
                </a:solidFill>
                <a:latin typeface="Brandon Grotesque Black" panose="020B0503020203060202" pitchFamily="34" charset="77"/>
              </a:rPr>
              <a:t>SOLUTIONS</a:t>
            </a:r>
            <a:r>
              <a:rPr lang="en-US" sz="909" b="0" i="0" dirty="0">
                <a:solidFill>
                  <a:schemeClr val="tx2"/>
                </a:solidFill>
                <a:latin typeface="Brandon Grotesque Black" panose="020B0503020203060202" pitchFamily="34" charset="77"/>
              </a:rPr>
              <a:t>.COM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827C3-2E5B-8000-EECC-7BDE412B9C20}"/>
              </a:ext>
            </a:extLst>
          </p:cNvPr>
          <p:cNvCxnSpPr>
            <a:cxnSpLocks/>
          </p:cNvCxnSpPr>
          <p:nvPr userDrawn="1"/>
        </p:nvCxnSpPr>
        <p:spPr>
          <a:xfrm>
            <a:off x="8237573" y="6413422"/>
            <a:ext cx="0" cy="13299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7B9674F-C76B-BFE1-AA2C-BE4D8B3B3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0" y="6230659"/>
            <a:ext cx="426404" cy="343084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46D59389-0BC1-51A6-4D8A-809A18C56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08" y="419100"/>
            <a:ext cx="8229600" cy="673100"/>
          </a:xfrm>
        </p:spPr>
        <p:txBody>
          <a:bodyPr anchor="t" anchorCtr="0">
            <a:noAutofit/>
          </a:bodyPr>
          <a:lstStyle>
            <a:lvl1pPr>
              <a:defRPr sz="4000" b="0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FBD0B33-3C3B-A143-E1C7-31DEDD9A9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41563"/>
            <a:ext cx="8229600" cy="3774873"/>
          </a:xfrm>
        </p:spPr>
        <p:txBody>
          <a:bodyPr>
            <a:normAutofit/>
          </a:bodyPr>
          <a:lstStyle>
            <a:lvl1pPr marL="0" marR="0" indent="0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BF24"/>
              </a:buClr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Brandon Grotesque Black" panose="020B0503020203060202" pitchFamily="34" charset="77"/>
              </a:defRPr>
            </a:lvl1pPr>
            <a:lvl2pPr marL="405630" marR="0" indent="-156012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869C8"/>
              </a:buClr>
              <a:buSzTx/>
              <a:buFont typeface="Arial"/>
              <a:buChar char="–"/>
              <a:tabLst/>
              <a:defRPr sz="1400">
                <a:solidFill>
                  <a:schemeClr val="tx1"/>
                </a:solidFill>
              </a:defRPr>
            </a:lvl2pPr>
            <a:lvl3pPr marL="624045" marR="0" indent="-124810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BF24"/>
              </a:buClr>
              <a:buSzTx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873663" marR="0" indent="-124810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869C8"/>
              </a:buClr>
              <a:buSzTx/>
              <a:buFont typeface="Arial"/>
              <a:buChar char="–"/>
              <a:tabLst/>
              <a:defRPr sz="1050">
                <a:solidFill>
                  <a:schemeClr val="tx1"/>
                </a:solidFill>
              </a:defRPr>
            </a:lvl4pPr>
            <a:lvl5pPr marL="1123282" marR="0" indent="-124810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BF24"/>
              </a:buClr>
              <a:buSzTx/>
              <a:buFont typeface="Arial"/>
              <a:buChar char="»"/>
              <a:tabLst/>
              <a:defRPr sz="1050">
                <a:solidFill>
                  <a:schemeClr val="tx1"/>
                </a:solidFill>
              </a:defRPr>
            </a:lvl5pPr>
          </a:lstStyle>
          <a:p>
            <a:pPr marL="187214" marR="0" lvl="0" indent="-187214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24"/>
              </a:buClr>
              <a:buSzTx/>
              <a:buFont typeface="Arial"/>
              <a:buChar char="•"/>
              <a:tabLst/>
              <a:defRPr/>
            </a:pPr>
            <a:r>
              <a:rPr kumimoji="0" lang="en-US" sz="1747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187214" marR="0" lvl="1" indent="-187214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24"/>
              </a:buClr>
              <a:buSzTx/>
              <a:buFont typeface="Arial"/>
              <a:buChar char="•"/>
              <a:tabLst/>
              <a:defRPr/>
            </a:pPr>
            <a:r>
              <a:rPr kumimoji="0" lang="en-US" sz="1747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87214" marR="0" lvl="2" indent="-187214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24"/>
              </a:buClr>
              <a:buSzTx/>
              <a:buFont typeface="Arial"/>
              <a:buChar char="•"/>
              <a:tabLst/>
              <a:defRPr/>
            </a:pPr>
            <a:r>
              <a:rPr kumimoji="0" lang="en-US" sz="1747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87214" marR="0" lvl="3" indent="-187214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24"/>
              </a:buClr>
              <a:buSzTx/>
              <a:buFont typeface="Arial"/>
              <a:buChar char="•"/>
              <a:tabLst/>
              <a:defRPr/>
            </a:pPr>
            <a:r>
              <a:rPr kumimoji="0" lang="en-US" sz="1747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7214" marR="0" lvl="4" indent="-187214" algn="l" defTabSz="2496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24"/>
              </a:buClr>
              <a:buSzTx/>
              <a:buFont typeface="Arial"/>
              <a:buChar char="•"/>
              <a:tabLst/>
              <a:defRPr/>
            </a:pPr>
            <a:r>
              <a:rPr kumimoji="0" lang="en-US" sz="1747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092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077" y="557867"/>
            <a:ext cx="7930704" cy="75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077" y="1426609"/>
            <a:ext cx="79307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4" r:id="rId3"/>
    <p:sldLayoutId id="2147483673" r:id="rId4"/>
    <p:sldLayoutId id="2147483702" r:id="rId5"/>
    <p:sldLayoutId id="2147483705" r:id="rId6"/>
    <p:sldLayoutId id="2147483703" r:id="rId7"/>
    <p:sldLayoutId id="2147483706" r:id="rId8"/>
    <p:sldLayoutId id="2147483708" r:id="rId9"/>
    <p:sldLayoutId id="214748370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400" b="0" i="0" kern="1200" cap="none" baseline="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»"/>
        <a:defRPr sz="11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tsolutions.mybenefitport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C0B5F-41BF-50CB-F5A6-7164CF64E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0345" y="2292867"/>
            <a:ext cx="4208462" cy="26665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PT Solutions Benefits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2E614-49A1-8768-71DA-7D1BFB6E87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19354F-696D-2166-26A8-3D81D0D10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12" y="679450"/>
            <a:ext cx="2911528" cy="896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0F95F9-D3E4-E11D-F450-09D9B91994AD}"/>
              </a:ext>
            </a:extLst>
          </p:cNvPr>
          <p:cNvSpPr txBox="1"/>
          <p:nvPr/>
        </p:nvSpPr>
        <p:spPr>
          <a:xfrm>
            <a:off x="88900" y="5538200"/>
            <a:ext cx="405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B600"/>
                </a:solidFill>
              </a:rPr>
              <a:t>Alternate Phone Audio via Teams –or-</a:t>
            </a:r>
            <a:endParaRPr lang="en-US" dirty="0">
              <a:solidFill>
                <a:srgbClr val="FFB600"/>
              </a:solidFill>
            </a:endParaRPr>
          </a:p>
          <a:p>
            <a:r>
              <a:rPr lang="en-US" dirty="0">
                <a:solidFill>
                  <a:srgbClr val="FFB600"/>
                </a:solidFill>
              </a:rPr>
              <a:t>(312) 667-5426  #321119938#</a:t>
            </a:r>
          </a:p>
        </p:txBody>
      </p:sp>
    </p:spTree>
    <p:extLst>
      <p:ext uri="{BB962C8B-B14F-4D97-AF65-F5344CB8AC3E}">
        <p14:creationId xmlns:p14="http://schemas.microsoft.com/office/powerpoint/2010/main" val="77262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6DD0D-E9A7-D19B-87E4-66C7E86AA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218" y="2232507"/>
            <a:ext cx="7929563" cy="1069975"/>
          </a:xfrm>
        </p:spPr>
        <p:txBody>
          <a:bodyPr/>
          <a:lstStyle/>
          <a:p>
            <a:r>
              <a:rPr lang="en-US" sz="6600" dirty="0"/>
              <a:t>Support and FAQs</a:t>
            </a:r>
          </a:p>
        </p:txBody>
      </p:sp>
    </p:spTree>
    <p:extLst>
      <p:ext uri="{BB962C8B-B14F-4D97-AF65-F5344CB8AC3E}">
        <p14:creationId xmlns:p14="http://schemas.microsoft.com/office/powerpoint/2010/main" val="251181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F68C-AE38-35A3-7007-9C3809E1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3" y="557867"/>
            <a:ext cx="8431618" cy="757774"/>
          </a:xfrm>
        </p:spPr>
        <p:txBody>
          <a:bodyPr anchor="ctr">
            <a:noAutofit/>
          </a:bodyPr>
          <a:lstStyle/>
          <a:p>
            <a:r>
              <a:rPr lang="en-US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Still have questions? We’ve got you covered!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10E94FE-27B7-6419-B516-DF766A0EE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050020"/>
              </p:ext>
            </p:extLst>
          </p:nvPr>
        </p:nvGraphicFramePr>
        <p:xfrm>
          <a:off x="649077" y="1426609"/>
          <a:ext cx="79307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70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F200-0723-1850-1879-E0A1BBEF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573A-8EB4-DD1B-F695-1BFED336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426609"/>
            <a:ext cx="8654902" cy="4525963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100" b="1" kern="0" spc="-50" dirty="0">
                <a:solidFill>
                  <a:srgbClr val="0069C6"/>
                </a:solidFill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 (Body)"/>
              </a:rPr>
              <a:t>When will my new benefits under PT Solutions go into effect?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Your benefits will transition to the PT Solutions’ benefit plans effective </a:t>
            </a:r>
            <a:r>
              <a:rPr lang="en-US" sz="1800" b="1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1/1/2024</a:t>
            </a: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, with anticipated enrollment period </a:t>
            </a:r>
            <a:r>
              <a:rPr lang="en-US" sz="1800" b="1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Monday, November 27 – Monday, December 11, 2023</a:t>
            </a: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b="1" dirty="0">
              <a:solidFill>
                <a:srgbClr val="006AC6"/>
              </a:solidFill>
              <a:effectLst/>
              <a:latin typeface="Open Sans Light" panose="020B0306030504020204" pitchFamily="34" charset="0"/>
              <a:ea typeface="Garamond" panose="02020404030301010803" pitchFamily="18" charset="0"/>
              <a:cs typeface="Open Sans Light" panose="020B0306030504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dirty="0">
                <a:solidFill>
                  <a:srgbClr val="006AC6"/>
                </a:solidFill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Our current benefits plan year is June 1 – May 30.  What is PT Solutions’ plan year?</a:t>
            </a:r>
          </a:p>
          <a:p>
            <a:pPr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PT Solutions plan year is </a:t>
            </a:r>
            <a:r>
              <a:rPr lang="en-US" sz="1800" b="1" dirty="0"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July 1 – June 30</a:t>
            </a:r>
            <a:r>
              <a:rPr lang="en-US" sz="1800" dirty="0"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, with Open Enrollment typically in late May.  However, deductibles and out of pocket limits are on a January – December calendar year, same as your current </a:t>
            </a:r>
            <a:r>
              <a:rPr lang="en-US" sz="1800" dirty="0" err="1"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ActivePro</a:t>
            </a:r>
            <a:r>
              <a:rPr lang="en-US" sz="1800" dirty="0"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Outside of Open Enrollment, you may make changes to your new PT Solutions benefits elections (or enroll) within 30 days of a qualified life event.</a:t>
            </a:r>
          </a:p>
          <a:p>
            <a:pPr marL="0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100" b="1" kern="0" spc="-50" dirty="0">
                <a:solidFill>
                  <a:srgbClr val="0069C6"/>
                </a:solidFill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 (Body)"/>
              </a:rPr>
              <a:t>What will the PT Solutions benefits enrollment process look like?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Employees enroll online via the </a:t>
            </a:r>
            <a:r>
              <a:rPr lang="en-US" sz="1800" b="1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UKG / PlanSource system </a:t>
            </a: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for new hire enrollment, annual open enrollment, and for any ongoing qualified life event changes that occur throughout the year.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Full details and credentials to access the enrollment system will be provided later in November, prior to the benefits enrollment period.</a:t>
            </a: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effectLst/>
              <a:latin typeface="Open Sans Light" panose="020B0306030504020204" pitchFamily="34" charset="0"/>
              <a:ea typeface="Garamond" panose="02020404030301010803" pitchFamily="18" charset="0"/>
              <a:cs typeface="Open Sans Light" panose="020B0306030504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0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91D2-6964-94EB-FE43-D6966335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6405-57B9-A51F-D034-E85D4108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6" y="1315641"/>
            <a:ext cx="8416924" cy="4636931"/>
          </a:xfrm>
        </p:spPr>
        <p:txBody>
          <a:bodyPr>
            <a:normAutofit fontScale="85000" lnSpcReduction="10000"/>
          </a:bodyPr>
          <a:lstStyle/>
          <a:p>
            <a:pPr marL="0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100" b="1" kern="0" spc="-50" dirty="0">
                <a:solidFill>
                  <a:srgbClr val="0069C6"/>
                </a:solidFill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 (Body)"/>
              </a:rPr>
              <a:t>What happens to my current vacation and/or sick time?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Your current </a:t>
            </a:r>
            <a:r>
              <a:rPr lang="en-US" sz="1800" dirty="0" err="1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ActivePro</a:t>
            </a: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 Vacation and Sick Leave policies will remain in effect through 12/31/2023.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If currently eligible under </a:t>
            </a:r>
            <a:r>
              <a:rPr lang="en-US" sz="1800" dirty="0" err="1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ActivePro</a:t>
            </a: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 vacation and sick policies, you will have continued eligibility under PT Solutions Paid Time Off policies.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Remaining Sick Leave balance as of 12/31/2023 will roll over to PT Solutions and will be maintained for future qualified sick leave purposes.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Further details will follow soon regarding transition to PT Solutions’ PTO, Sick, and Extended Illness Bank (EIB) plans, effective 1/1/2024</a:t>
            </a:r>
            <a:r>
              <a:rPr lang="en-US" sz="1800" dirty="0">
                <a:highlight>
                  <a:srgbClr val="FFFF00"/>
                </a:highlight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kern="0" spc="-50" dirty="0">
                <a:solidFill>
                  <a:srgbClr val="0069C6"/>
                </a:solidFill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 (Body)"/>
              </a:rPr>
              <a:t>When can I enroll in the PT Solutions 401(k) Plan?  Is there an employer match?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The PT Solutions 401(k) Plan provides eligibility for all regularly scheduled full-time and part-time status employees effective January 1, 2024.  Further information and separate enrollment instructions will be forthcoming in early December.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Open Sans Light" panose="020B0306030504020204" pitchFamily="34" charset="0"/>
                <a:ea typeface="Garamond" panose="02020404030301010803" pitchFamily="18" charset="0"/>
                <a:cs typeface="Open Sans Light" panose="020B0306030504020204" pitchFamily="34" charset="0"/>
              </a:rPr>
              <a:t>The PT Solutions 401(k) Plan provides for an optional, discretionary Company Match Contribution, which is carefully considered on an annual basis and announced each year at the time of January 1 enrollment communications (forthcoming in early December).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2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142FDE7-CF79-786B-008D-DA1C13E95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r="-1517"/>
          <a:stretch/>
        </p:blipFill>
        <p:spPr>
          <a:xfrm>
            <a:off x="3183038" y="4677387"/>
            <a:ext cx="2789499" cy="1362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DA57C8-F025-CD08-335A-CE23D474D958}"/>
              </a:ext>
            </a:extLst>
          </p:cNvPr>
          <p:cNvSpPr txBox="1"/>
          <p:nvPr/>
        </p:nvSpPr>
        <p:spPr>
          <a:xfrm>
            <a:off x="1733550" y="1857447"/>
            <a:ext cx="548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B600"/>
                </a:solidFill>
              </a:rPr>
              <a:t>Thank you for joining!</a:t>
            </a:r>
          </a:p>
        </p:txBody>
      </p:sp>
    </p:spTree>
    <p:extLst>
      <p:ext uri="{BB962C8B-B14F-4D97-AF65-F5344CB8AC3E}">
        <p14:creationId xmlns:p14="http://schemas.microsoft.com/office/powerpoint/2010/main" val="389364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941532-75EE-BDFD-055D-EDF92463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77" y="557867"/>
            <a:ext cx="7930704" cy="75777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DABC4FA1-2E1D-CBA1-4E44-86C98432A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8496"/>
              </p:ext>
            </p:extLst>
          </p:nvPr>
        </p:nvGraphicFramePr>
        <p:xfrm>
          <a:off x="649077" y="1426609"/>
          <a:ext cx="79307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74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3EA6-FDA6-F946-80A5-77C98A4C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PT Solutions Benefits at a Glance</a:t>
            </a:r>
            <a:endParaRPr lang="en-US" sz="1600" b="0" dirty="0">
              <a:solidFill>
                <a:srgbClr val="FFB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AAED-BE3B-9D4D-B117-8FD20B9DB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6" y="1315641"/>
            <a:ext cx="8416924" cy="4787447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/>
              <a:t>Medical – 	Anthem BCBS (2 PPO Plans / 1 HSA Plan)</a:t>
            </a:r>
          </a:p>
          <a:p>
            <a:r>
              <a:rPr lang="en-US" sz="2100" dirty="0"/>
              <a:t>Dental – 	</a:t>
            </a:r>
            <a:r>
              <a:rPr lang="en-US" sz="2100" dirty="0" err="1"/>
              <a:t>Metlife</a:t>
            </a:r>
            <a:r>
              <a:rPr lang="en-US" sz="2100" dirty="0"/>
              <a:t> (2 Plans)</a:t>
            </a:r>
          </a:p>
          <a:p>
            <a:r>
              <a:rPr lang="en-US" sz="2100" dirty="0"/>
              <a:t>Vision – 	</a:t>
            </a:r>
            <a:r>
              <a:rPr lang="en-US" sz="2100" dirty="0" err="1"/>
              <a:t>Metlife</a:t>
            </a:r>
            <a:r>
              <a:rPr lang="en-US" sz="2100" dirty="0"/>
              <a:t> / VSP</a:t>
            </a:r>
          </a:p>
          <a:p>
            <a:r>
              <a:rPr lang="en-US" sz="2100" b="1" dirty="0">
                <a:solidFill>
                  <a:srgbClr val="FFB600"/>
                </a:solidFill>
              </a:rPr>
              <a:t>$25k Basic Life and AD&amp;D </a:t>
            </a:r>
            <a:r>
              <a:rPr lang="en-US" sz="1500" b="1" dirty="0">
                <a:solidFill>
                  <a:srgbClr val="FFB600"/>
                </a:solidFill>
              </a:rPr>
              <a:t>(paid by PT Solutions)*</a:t>
            </a:r>
          </a:p>
          <a:p>
            <a:r>
              <a:rPr lang="en-US" sz="2100" dirty="0"/>
              <a:t>Voluntary Employee, Spouse and Child Life</a:t>
            </a:r>
          </a:p>
          <a:p>
            <a:r>
              <a:rPr lang="en-US" sz="2100" dirty="0"/>
              <a:t>Voluntary Short Term Disability (STD)</a:t>
            </a:r>
          </a:p>
          <a:p>
            <a:r>
              <a:rPr lang="en-US" sz="2100" dirty="0"/>
              <a:t>Voluntary Long Term Disability (LTD) </a:t>
            </a:r>
            <a:r>
              <a:rPr lang="en-US" sz="1500" b="1" dirty="0">
                <a:solidFill>
                  <a:srgbClr val="FFB600"/>
                </a:solidFill>
              </a:rPr>
              <a:t>(50% of premium paid by PT Solutions)*</a:t>
            </a:r>
          </a:p>
          <a:p>
            <a:r>
              <a:rPr lang="en-US" sz="2100" dirty="0"/>
              <a:t>Flexible Spending Accounts (Medical and Dependent Care)</a:t>
            </a:r>
          </a:p>
          <a:p>
            <a:r>
              <a:rPr lang="en-US" sz="2100" dirty="0"/>
              <a:t>Health Savings Account (if enrolling in the HDHP medical plan)</a:t>
            </a:r>
          </a:p>
          <a:p>
            <a:pPr marL="457200" lvl="1" indent="0">
              <a:buClr>
                <a:srgbClr val="FFB600"/>
              </a:buClr>
              <a:buNone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PT Solutions makes an annual HSA employer contribution $500 employee only / $1000 family)*</a:t>
            </a:r>
          </a:p>
          <a:p>
            <a:r>
              <a:rPr lang="en-US" sz="2100" dirty="0"/>
              <a:t>Critical Illness</a:t>
            </a:r>
          </a:p>
          <a:p>
            <a:r>
              <a:rPr lang="en-US" sz="2100" dirty="0"/>
              <a:t>Accident</a:t>
            </a:r>
          </a:p>
          <a:p>
            <a:r>
              <a:rPr lang="en-US" sz="2100" b="1" dirty="0">
                <a:solidFill>
                  <a:srgbClr val="FFB600"/>
                </a:solidFill>
              </a:rPr>
              <a:t>*Legal</a:t>
            </a:r>
            <a:endParaRPr lang="en-US" sz="2100" b="1" dirty="0"/>
          </a:p>
          <a:p>
            <a:r>
              <a:rPr lang="en-US" sz="2100" dirty="0"/>
              <a:t>401(k) Retirement Plan</a:t>
            </a:r>
          </a:p>
          <a:p>
            <a:r>
              <a:rPr lang="en-US" sz="2100" b="1" dirty="0">
                <a:solidFill>
                  <a:srgbClr val="FFB600"/>
                </a:solidFill>
              </a:rPr>
              <a:t>*</a:t>
            </a:r>
            <a:r>
              <a:rPr lang="en-US" sz="2100" b="1" dirty="0" err="1">
                <a:solidFill>
                  <a:srgbClr val="FFB600"/>
                </a:solidFill>
              </a:rPr>
              <a:t>PerkSpot</a:t>
            </a:r>
            <a:r>
              <a:rPr lang="en-US" sz="2100" b="1" dirty="0">
                <a:solidFill>
                  <a:srgbClr val="FFB600"/>
                </a:solidFill>
              </a:rPr>
              <a:t> Discount Program</a:t>
            </a:r>
          </a:p>
          <a:p>
            <a:endParaRPr lang="en-US" sz="2000" dirty="0">
              <a:solidFill>
                <a:srgbClr val="006AC6"/>
              </a:solidFill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B600"/>
                </a:solidFill>
              </a:rPr>
              <a:t>*New or enhanced benefits for </a:t>
            </a:r>
            <a:r>
              <a:rPr lang="en-US" sz="1500" b="1" dirty="0" err="1">
                <a:solidFill>
                  <a:srgbClr val="FFB600"/>
                </a:solidFill>
              </a:rPr>
              <a:t>ActivePro</a:t>
            </a:r>
            <a:r>
              <a:rPr lang="en-US" sz="1500" b="1" dirty="0">
                <a:solidFill>
                  <a:srgbClr val="FFB600"/>
                </a:solidFill>
              </a:rPr>
              <a:t> employees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6AC6"/>
                </a:solidFill>
              </a:rPr>
              <a:t>NOTE: </a:t>
            </a:r>
            <a:r>
              <a:rPr lang="en-US" sz="1500" b="1" u="sng" dirty="0">
                <a:solidFill>
                  <a:srgbClr val="006AC6"/>
                </a:solidFill>
              </a:rPr>
              <a:t>Premiums are deducted 24 pay periods – no benefits deductions on 3</a:t>
            </a:r>
            <a:r>
              <a:rPr lang="en-US" sz="1500" b="1" u="sng" baseline="30000" dirty="0">
                <a:solidFill>
                  <a:srgbClr val="006AC6"/>
                </a:solidFill>
              </a:rPr>
              <a:t>rd</a:t>
            </a:r>
            <a:r>
              <a:rPr lang="en-US" sz="1500" b="1" u="sng" dirty="0">
                <a:solidFill>
                  <a:srgbClr val="006AC6"/>
                </a:solidFill>
              </a:rPr>
              <a:t> pay period of a month.</a:t>
            </a:r>
            <a:endParaRPr lang="en-US" sz="1500" b="1" dirty="0">
              <a:solidFill>
                <a:srgbClr val="006AC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FFB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7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91F4-0C39-96C0-12DC-62EA6065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557867"/>
            <a:ext cx="8920976" cy="757774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out the PT Solutions Benefits website!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B9BD8956-2FD9-73FB-BACF-CB04B2AA3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5347" y="1427163"/>
            <a:ext cx="6999981" cy="4525962"/>
          </a:xfrm>
        </p:spPr>
      </p:pic>
    </p:spTree>
    <p:extLst>
      <p:ext uri="{BB962C8B-B14F-4D97-AF65-F5344CB8AC3E}">
        <p14:creationId xmlns:p14="http://schemas.microsoft.com/office/powerpoint/2010/main" val="99327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9341D2-E592-3AA9-85E1-CD603FA8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by side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6DD0D-E9A7-D19B-87E4-66C7E86AA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dirty="0"/>
              <a:t>Medical and Dental</a:t>
            </a:r>
          </a:p>
        </p:txBody>
      </p:sp>
    </p:spTree>
    <p:extLst>
      <p:ext uri="{BB962C8B-B14F-4D97-AF65-F5344CB8AC3E}">
        <p14:creationId xmlns:p14="http://schemas.microsoft.com/office/powerpoint/2010/main" val="135593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E3DB-CB0C-3F6E-0105-710C43EE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Benefits Comparison - PPO vs. EPO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C2F0-DEE3-5933-A62C-C19ABEFD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426609"/>
            <a:ext cx="8577003" cy="4525963"/>
          </a:xfrm>
        </p:spPr>
        <p:txBody>
          <a:bodyPr/>
          <a:lstStyle/>
          <a:p>
            <a:r>
              <a:rPr lang="en-US" dirty="0"/>
              <a:t>Anthem PPO vs Horizon EPO Network</a:t>
            </a:r>
          </a:p>
          <a:p>
            <a:pPr lvl="1"/>
            <a:r>
              <a:rPr lang="en-US" dirty="0"/>
              <a:t>Horizon EPO (Exclusive Provider Organization) – </a:t>
            </a:r>
            <a:r>
              <a:rPr lang="en-US" b="1" dirty="0">
                <a:solidFill>
                  <a:srgbClr val="FFB600"/>
                </a:solidFill>
              </a:rPr>
              <a:t>1 Plan</a:t>
            </a:r>
          </a:p>
          <a:p>
            <a:pPr lvl="2"/>
            <a:r>
              <a:rPr lang="en-US" dirty="0"/>
              <a:t>Smaller network of physicians, hospitals and facilities that may vary by market</a:t>
            </a:r>
          </a:p>
          <a:p>
            <a:pPr lvl="2"/>
            <a:r>
              <a:rPr lang="en-US" dirty="0"/>
              <a:t>No coverage for out of network providers (except for emergencies)</a:t>
            </a:r>
          </a:p>
          <a:p>
            <a:pPr lvl="2"/>
            <a:r>
              <a:rPr lang="en-US" dirty="0"/>
              <a:t>$1000 deductible Office Visit and Pharmacy copays</a:t>
            </a:r>
          </a:p>
          <a:p>
            <a:pPr lvl="1"/>
            <a:r>
              <a:rPr lang="en-US" dirty="0"/>
              <a:t>Anthem PPO (Preferred Provider Organization) – </a:t>
            </a:r>
            <a:r>
              <a:rPr lang="en-US" b="1" dirty="0">
                <a:solidFill>
                  <a:srgbClr val="FFB600"/>
                </a:solidFill>
              </a:rPr>
              <a:t>2 Plan Options</a:t>
            </a:r>
          </a:p>
          <a:p>
            <a:pPr lvl="2"/>
            <a:r>
              <a:rPr lang="en-US" dirty="0"/>
              <a:t>Larger number of in-network physicians, hospitals and facilities</a:t>
            </a:r>
          </a:p>
          <a:p>
            <a:pPr lvl="2"/>
            <a:r>
              <a:rPr lang="en-US" dirty="0"/>
              <a:t>Coverage also provided for out of network</a:t>
            </a:r>
          </a:p>
          <a:p>
            <a:pPr lvl="2"/>
            <a:r>
              <a:rPr lang="en-US" dirty="0"/>
              <a:t>$1000 or $1500 deductible options</a:t>
            </a:r>
          </a:p>
          <a:p>
            <a:pPr lvl="2"/>
            <a:r>
              <a:rPr lang="en-US" dirty="0"/>
              <a:t>Office Visit copays</a:t>
            </a:r>
          </a:p>
          <a:p>
            <a:pPr lvl="2"/>
            <a:r>
              <a:rPr lang="en-US" dirty="0"/>
              <a:t>Lower Pharmacy copays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9B3D-9AFA-F2AE-4BDC-A0056AD2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67225"/>
            <a:ext cx="8056009" cy="757774"/>
          </a:xfrm>
        </p:spPr>
        <p:txBody>
          <a:bodyPr>
            <a:normAutofit/>
          </a:bodyPr>
          <a:lstStyle/>
          <a:p>
            <a:r>
              <a:rPr lang="en-US" sz="2800" dirty="0"/>
              <a:t>EPO/PPO Medical Side by Side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E4B8F-CF37-E639-F436-11271272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55" y="4625159"/>
            <a:ext cx="7098407" cy="1547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56A779-356B-D8D2-AA30-DCCCECE3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963" y="4620346"/>
            <a:ext cx="446680" cy="1571651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AE0AACC-FCB9-6151-56E3-28818AAF4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3556" y="951107"/>
            <a:ext cx="7183472" cy="382551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6F1F94-50FA-D0A1-A8F9-8F663B73A6E2}"/>
              </a:ext>
            </a:extLst>
          </p:cNvPr>
          <p:cNvSpPr txBox="1"/>
          <p:nvPr/>
        </p:nvSpPr>
        <p:spPr>
          <a:xfrm>
            <a:off x="6751674" y="648585"/>
            <a:ext cx="119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4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PTS Most Popular PPO</a:t>
            </a:r>
          </a:p>
          <a:p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2C58A7-A023-2C00-E872-D817DFA8157D}"/>
              </a:ext>
            </a:extLst>
          </p:cNvPr>
          <p:cNvCxnSpPr/>
          <p:nvPr/>
        </p:nvCxnSpPr>
        <p:spPr>
          <a:xfrm>
            <a:off x="7315200" y="267225"/>
            <a:ext cx="0" cy="413259"/>
          </a:xfrm>
          <a:prstGeom prst="straightConnector1">
            <a:avLst/>
          </a:prstGeom>
          <a:ln w="57150">
            <a:solidFill>
              <a:srgbClr val="FFB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8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2E75238A-9314-471D-526D-8561A706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87" y="1741506"/>
            <a:ext cx="2923254" cy="1728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E729E-9235-FB68-71D1-33F711F5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458241"/>
            <a:ext cx="8416924" cy="757774"/>
          </a:xfrm>
        </p:spPr>
        <p:txBody>
          <a:bodyPr>
            <a:normAutofit/>
          </a:bodyPr>
          <a:lstStyle/>
          <a:p>
            <a:r>
              <a:rPr lang="en-US" sz="2800" dirty="0"/>
              <a:t>HSA Side by Side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FEF636-6AD1-DFD5-3097-821AF452D36E}"/>
              </a:ext>
            </a:extLst>
          </p:cNvPr>
          <p:cNvSpPr txBox="1"/>
          <p:nvPr/>
        </p:nvSpPr>
        <p:spPr>
          <a:xfrm>
            <a:off x="4382362" y="1281249"/>
            <a:ext cx="354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HSA vs PTS HSA cost savings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352DC-CE6D-9116-E0C1-D9B1665A4C3C}"/>
              </a:ext>
            </a:extLst>
          </p:cNvPr>
          <p:cNvSpPr txBox="1"/>
          <p:nvPr/>
        </p:nvSpPr>
        <p:spPr>
          <a:xfrm>
            <a:off x="4382362" y="3784831"/>
            <a:ext cx="327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EPO vs PTS HSA cost savings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52454A-7EBE-328C-C736-D5A7C4BC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096" y="4139590"/>
            <a:ext cx="480992" cy="17545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041A6F-3503-3CD8-9E8D-EDC6FCB3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15" y="1962216"/>
            <a:ext cx="3939795" cy="3355567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6FF22B7-82A5-B1F0-C162-9EBED5A8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46" y="4133043"/>
            <a:ext cx="943384" cy="17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C64D779-65D5-0F1E-EC86-A18C365C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73" y="4124131"/>
            <a:ext cx="3296393" cy="17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B402B2-B986-1A3C-C6AC-E66EA1319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273" y="1743535"/>
            <a:ext cx="1997639" cy="17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B785-B972-1EC4-A622-D5864F43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Side by Side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0C84903-AD35-9976-D145-F0A21A6A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900" y="1763170"/>
            <a:ext cx="6775450" cy="313810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7E322B-F404-88A2-504B-C41342DE02A5}"/>
              </a:ext>
            </a:extLst>
          </p:cNvPr>
          <p:cNvSpPr txBox="1"/>
          <p:nvPr/>
        </p:nvSpPr>
        <p:spPr>
          <a:xfrm>
            <a:off x="3762375" y="1308482"/>
            <a:ext cx="202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ighlight>
                  <a:srgbClr val="FFFF00"/>
                </a:highlight>
              </a:rPr>
              <a:t>Both provide In and Out of Network coverage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E8DE68-8366-D529-2CF6-AF7662DFA79A}"/>
              </a:ext>
            </a:extLst>
          </p:cNvPr>
          <p:cNvSpPr txBox="1"/>
          <p:nvPr/>
        </p:nvSpPr>
        <p:spPr>
          <a:xfrm>
            <a:off x="5764213" y="1315641"/>
            <a:ext cx="1943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ighlight>
                  <a:srgbClr val="FFFF00"/>
                </a:highlight>
              </a:rPr>
              <a:t>Only PTS Core provides In and Out of Network Coverage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8399B9-815F-89FE-5FD9-EBC46BD67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2695666"/>
            <a:ext cx="1666667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8942"/>
      </p:ext>
    </p:extLst>
  </p:cSld>
  <p:clrMapOvr>
    <a:masterClrMapping/>
  </p:clrMapOvr>
</p:sld>
</file>

<file path=ppt/theme/theme1.xml><?xml version="1.0" encoding="utf-8"?>
<a:theme xmlns:a="http://schemas.openxmlformats.org/drawingml/2006/main" name="PT Solutions 2019">
  <a:themeElements>
    <a:clrScheme name="PTS 1">
      <a:dk1>
        <a:srgbClr val="003865"/>
      </a:dk1>
      <a:lt1>
        <a:srgbClr val="FFFFFF"/>
      </a:lt1>
      <a:dk2>
        <a:srgbClr val="0069C6"/>
      </a:dk2>
      <a:lt2>
        <a:srgbClr val="F3F3F3"/>
      </a:lt2>
      <a:accent1>
        <a:srgbClr val="0069C6"/>
      </a:accent1>
      <a:accent2>
        <a:srgbClr val="FFB600"/>
      </a:accent2>
      <a:accent3>
        <a:srgbClr val="869CAE"/>
      </a:accent3>
      <a:accent4>
        <a:srgbClr val="003865"/>
      </a:accent4>
      <a:accent5>
        <a:srgbClr val="0069C6"/>
      </a:accent5>
      <a:accent6>
        <a:srgbClr val="FFB600"/>
      </a:accent6>
      <a:hlink>
        <a:srgbClr val="FFB600"/>
      </a:hlink>
      <a:folHlink>
        <a:srgbClr val="003865"/>
      </a:folHlink>
    </a:clrScheme>
    <a:fontScheme name="P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S Powerpoint Template" id="{08F12710-37E3-964F-9517-C59645056BED}" vid="{4FE22358-80D1-B547-BFF7-6C240F450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6d29bb4-d280-46bc-b4ad-1bca21340388}" enabled="1" method="Standard" siteId="{024c6ada-e8fe-4721-8a7a-6631d23c069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PTS Powerpoint Template</Template>
  <TotalTime>3198</TotalTime>
  <Words>867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Brandon Grotesque Black</vt:lpstr>
      <vt:lpstr>Open Sans Extrabold</vt:lpstr>
      <vt:lpstr>Brandon Grotesque Bold</vt:lpstr>
      <vt:lpstr>Arial</vt:lpstr>
      <vt:lpstr>Calibri</vt:lpstr>
      <vt:lpstr>Open Sans</vt:lpstr>
      <vt:lpstr>Open Sans Light</vt:lpstr>
      <vt:lpstr>Open Sans Extrabold</vt:lpstr>
      <vt:lpstr>Wingdings</vt:lpstr>
      <vt:lpstr>PT Solutions 2019</vt:lpstr>
      <vt:lpstr>PowerPoint Presentation</vt:lpstr>
      <vt:lpstr>Agenda</vt:lpstr>
      <vt:lpstr>PT Solutions Benefits at a Glance</vt:lpstr>
      <vt:lpstr>Check out the PT Solutions Benefits website!</vt:lpstr>
      <vt:lpstr>Side by side review</vt:lpstr>
      <vt:lpstr>Medical Benefits Comparison - PPO vs. EPO</vt:lpstr>
      <vt:lpstr>EPO/PPO Medical Side by Side</vt:lpstr>
      <vt:lpstr>HSA Side by Side</vt:lpstr>
      <vt:lpstr>Dental Side by Side</vt:lpstr>
      <vt:lpstr>PowerPoint Presentation</vt:lpstr>
      <vt:lpstr>Still have questions? We’ve got you covered!</vt:lpstr>
      <vt:lpstr>FAQ Review</vt:lpstr>
      <vt:lpstr>FAQ 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Scott</dc:creator>
  <cp:lastModifiedBy>Amy Scott</cp:lastModifiedBy>
  <cp:revision>11</cp:revision>
  <dcterms:created xsi:type="dcterms:W3CDTF">2023-11-02T18:14:53Z</dcterms:created>
  <dcterms:modified xsi:type="dcterms:W3CDTF">2023-11-14T14:38:20Z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d29bb4-d280-46bc-b4ad-1bca21340388_Enabled">
    <vt:lpwstr>true</vt:lpwstr>
  </property>
  <property fmtid="{D5CDD505-2E9C-101B-9397-08002B2CF9AE}" pid="3" name="MSIP_Label_06d29bb4-d280-46bc-b4ad-1bca21340388_SetDate">
    <vt:lpwstr>2022-12-12T19:06:22Z</vt:lpwstr>
  </property>
  <property fmtid="{D5CDD505-2E9C-101B-9397-08002B2CF9AE}" pid="4" name="MSIP_Label_06d29bb4-d280-46bc-b4ad-1bca21340388_Method">
    <vt:lpwstr>Standard</vt:lpwstr>
  </property>
  <property fmtid="{D5CDD505-2E9C-101B-9397-08002B2CF9AE}" pid="5" name="MSIP_Label_06d29bb4-d280-46bc-b4ad-1bca21340388_Name">
    <vt:lpwstr>defa4170-0d19-0005-0004-bc88714345d2</vt:lpwstr>
  </property>
  <property fmtid="{D5CDD505-2E9C-101B-9397-08002B2CF9AE}" pid="6" name="MSIP_Label_06d29bb4-d280-46bc-b4ad-1bca21340388_SiteId">
    <vt:lpwstr>024c6ada-e8fe-4721-8a7a-6631d23c0697</vt:lpwstr>
  </property>
  <property fmtid="{D5CDD505-2E9C-101B-9397-08002B2CF9AE}" pid="7" name="MSIP_Label_06d29bb4-d280-46bc-b4ad-1bca21340388_ActionId">
    <vt:lpwstr>91273d8d-60cd-46d6-a4b4-a200ef7a4ea7</vt:lpwstr>
  </property>
  <property fmtid="{D5CDD505-2E9C-101B-9397-08002B2CF9AE}" pid="8" name="MSIP_Label_06d29bb4-d280-46bc-b4ad-1bca21340388_ContentBits">
    <vt:lpwstr>0</vt:lpwstr>
  </property>
</Properties>
</file>